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0" r:id="rId4"/>
    <p:sldId id="259" r:id="rId5"/>
    <p:sldId id="262" r:id="rId6"/>
    <p:sldId id="263" r:id="rId7"/>
    <p:sldId id="269" r:id="rId8"/>
    <p:sldId id="270" r:id="rId9"/>
    <p:sldId id="271" r:id="rId10"/>
    <p:sldId id="267" r:id="rId11"/>
    <p:sldId id="299" r:id="rId12"/>
    <p:sldId id="300" r:id="rId13"/>
    <p:sldId id="301" r:id="rId14"/>
    <p:sldId id="268" r:id="rId15"/>
    <p:sldId id="295" r:id="rId16"/>
    <p:sldId id="290" r:id="rId17"/>
    <p:sldId id="297" r:id="rId18"/>
    <p:sldId id="298" r:id="rId19"/>
    <p:sldId id="289" r:id="rId20"/>
    <p:sldId id="287" r:id="rId21"/>
    <p:sldId id="293" r:id="rId22"/>
    <p:sldId id="294" r:id="rId23"/>
    <p:sldId id="288" r:id="rId24"/>
    <p:sldId id="302" r:id="rId25"/>
    <p:sldId id="305" r:id="rId26"/>
    <p:sldId id="308" r:id="rId27"/>
    <p:sldId id="309" r:id="rId28"/>
    <p:sldId id="311" r:id="rId29"/>
    <p:sldId id="312" r:id="rId30"/>
    <p:sldId id="31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7257" autoAdjust="0"/>
  </p:normalViewPr>
  <p:slideViewPr>
    <p:cSldViewPr>
      <p:cViewPr varScale="1">
        <p:scale>
          <a:sx n="47" d="100"/>
          <a:sy n="47" d="100"/>
        </p:scale>
        <p:origin x="6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eltem.soylu\Desktop\Yeni%20Microsoft%20Office%20Excel%20&#199;al&#305;&#351;ma%20Sayfas&#3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manualLayout>
          <c:layoutTarget val="inner"/>
          <c:xMode val="edge"/>
          <c:yMode val="edge"/>
          <c:x val="5.5069349724193986E-2"/>
          <c:y val="3.7371164076696474E-2"/>
          <c:w val="0.92155640671785655"/>
          <c:h val="0.85331231036390998"/>
        </c:manualLayout>
      </c:layout>
      <c:barChart>
        <c:barDir val="col"/>
        <c:grouping val="stacked"/>
        <c:varyColors val="0"/>
        <c:ser>
          <c:idx val="0"/>
          <c:order val="0"/>
          <c:tx>
            <c:strRef>
              <c:f>Sayfa1!$A$2</c:f>
              <c:strCache>
                <c:ptCount val="1"/>
              </c:strCache>
            </c:strRef>
          </c:tx>
          <c:invertIfNegative val="0"/>
          <c:cat>
            <c:numRef>
              <c:f>Sayfa1!$B$1:$C$1</c:f>
              <c:numCache>
                <c:formatCode>General</c:formatCode>
                <c:ptCount val="2"/>
                <c:pt idx="0">
                  <c:v>1998</c:v>
                </c:pt>
                <c:pt idx="1">
                  <c:v>2010</c:v>
                </c:pt>
              </c:numCache>
            </c:numRef>
          </c:cat>
          <c:val>
            <c:numRef>
              <c:f>Sayfa1!$B$2:$C$2</c:f>
              <c:numCache>
                <c:formatCode>General</c:formatCode>
                <c:ptCount val="2"/>
                <c:pt idx="0">
                  <c:v>22</c:v>
                </c:pt>
                <c:pt idx="1">
                  <c:v>30</c:v>
                </c:pt>
              </c:numCache>
            </c:numRef>
          </c:val>
        </c:ser>
        <c:ser>
          <c:idx val="1"/>
          <c:order val="1"/>
          <c:tx>
            <c:strRef>
              <c:f>Sayfa1!$A$3</c:f>
              <c:strCache>
                <c:ptCount val="1"/>
              </c:strCache>
            </c:strRef>
          </c:tx>
          <c:invertIfNegative val="0"/>
          <c:cat>
            <c:numRef>
              <c:f>Sayfa1!$B$1:$C$1</c:f>
              <c:numCache>
                <c:formatCode>General</c:formatCode>
                <c:ptCount val="2"/>
                <c:pt idx="0">
                  <c:v>1998</c:v>
                </c:pt>
                <c:pt idx="1">
                  <c:v>2010</c:v>
                </c:pt>
              </c:numCache>
            </c:numRef>
          </c:cat>
          <c:val>
            <c:numRef>
              <c:f>Sayfa1!$B$3:$C$3</c:f>
              <c:numCache>
                <c:formatCode>General</c:formatCode>
                <c:ptCount val="2"/>
              </c:numCache>
            </c:numRef>
          </c:val>
        </c:ser>
        <c:dLbls>
          <c:showLegendKey val="0"/>
          <c:showVal val="0"/>
          <c:showCatName val="0"/>
          <c:showSerName val="0"/>
          <c:showPercent val="0"/>
          <c:showBubbleSize val="0"/>
        </c:dLbls>
        <c:gapWidth val="150"/>
        <c:overlap val="100"/>
        <c:axId val="201529848"/>
        <c:axId val="148617128"/>
      </c:barChart>
      <c:catAx>
        <c:axId val="201529848"/>
        <c:scaling>
          <c:orientation val="minMax"/>
        </c:scaling>
        <c:delete val="0"/>
        <c:axPos val="b"/>
        <c:numFmt formatCode="General" sourceLinked="1"/>
        <c:majorTickMark val="out"/>
        <c:minorTickMark val="none"/>
        <c:tickLblPos val="nextTo"/>
        <c:txPr>
          <a:bodyPr/>
          <a:lstStyle/>
          <a:p>
            <a:pPr>
              <a:defRPr lang="tr-TR"/>
            </a:pPr>
            <a:endParaRPr lang="tr-TR"/>
          </a:p>
        </c:txPr>
        <c:crossAx val="148617128"/>
        <c:crosses val="autoZero"/>
        <c:auto val="1"/>
        <c:lblAlgn val="ctr"/>
        <c:lblOffset val="100"/>
        <c:noMultiLvlLbl val="0"/>
      </c:catAx>
      <c:valAx>
        <c:axId val="148617128"/>
        <c:scaling>
          <c:orientation val="minMax"/>
        </c:scaling>
        <c:delete val="0"/>
        <c:axPos val="l"/>
        <c:numFmt formatCode="General" sourceLinked="1"/>
        <c:majorTickMark val="out"/>
        <c:minorTickMark val="none"/>
        <c:tickLblPos val="nextTo"/>
        <c:txPr>
          <a:bodyPr/>
          <a:lstStyle/>
          <a:p>
            <a:pPr>
              <a:defRPr lang="tr-TR"/>
            </a:pPr>
            <a:endParaRPr lang="tr-TR"/>
          </a:p>
        </c:txPr>
        <c:crossAx val="201529848"/>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view3D>
      <c:rotX val="75"/>
      <c:rotY val="0"/>
      <c:rAngAx val="0"/>
    </c:view3D>
    <c:floor>
      <c:thickness val="0"/>
    </c:floor>
    <c:sideWall>
      <c:thickness val="0"/>
    </c:sideWall>
    <c:backWall>
      <c:thickness val="0"/>
    </c:backWall>
    <c:plotArea>
      <c:layout>
        <c:manualLayout>
          <c:layoutTarget val="inner"/>
          <c:xMode val="edge"/>
          <c:yMode val="edge"/>
          <c:x val="0.39139801770467086"/>
          <c:y val="4.5194681360883934E-2"/>
          <c:w val="0.53835719305466456"/>
          <c:h val="0.89797103312182303"/>
        </c:manualLayout>
      </c:layout>
      <c:pie3DChart>
        <c:varyColors val="1"/>
        <c:ser>
          <c:idx val="0"/>
          <c:order val="0"/>
          <c:explosion val="25"/>
          <c:dLbls>
            <c:spPr>
              <a:noFill/>
              <a:ln>
                <a:noFill/>
              </a:ln>
              <a:effectLst/>
            </c:spPr>
            <c:txPr>
              <a:bodyPr/>
              <a:lstStyle/>
              <a:p>
                <a:pPr>
                  <a:defRPr lang="tr-TR"/>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Sayfa1!$B$5:$B$10</c:f>
              <c:strCache>
                <c:ptCount val="6"/>
                <c:pt idx="0">
                  <c:v>KVH</c:v>
                </c:pt>
                <c:pt idx="1">
                  <c:v>Kanserler</c:v>
                </c:pt>
                <c:pt idx="2">
                  <c:v>HIV/AIDS Hariç Diğer Enf.Hast.</c:v>
                </c:pt>
                <c:pt idx="3">
                  <c:v>Solunum Sist. Hast.</c:v>
                </c:pt>
                <c:pt idx="4">
                  <c:v>Maternal ve Perinatal Ned.</c:v>
                </c:pt>
                <c:pt idx="5">
                  <c:v>Yaralanmalar </c:v>
                </c:pt>
              </c:strCache>
            </c:strRef>
          </c:cat>
          <c:val>
            <c:numRef>
              <c:f>Sayfa1!$C$5:$C$10</c:f>
              <c:numCache>
                <c:formatCode>General</c:formatCode>
                <c:ptCount val="6"/>
                <c:pt idx="0">
                  <c:v>47.730000000000011</c:v>
                </c:pt>
                <c:pt idx="1">
                  <c:v>13.07</c:v>
                </c:pt>
                <c:pt idx="2">
                  <c:v>8.84</c:v>
                </c:pt>
                <c:pt idx="3">
                  <c:v>7.95</c:v>
                </c:pt>
                <c:pt idx="4">
                  <c:v>6</c:v>
                </c:pt>
                <c:pt idx="5">
                  <c:v>5.81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1.0482041657857752E-2"/>
          <c:y val="0"/>
          <c:w val="0.36552522193507897"/>
          <c:h val="0.98211036143227715"/>
        </c:manualLayout>
      </c:layout>
      <c:overlay val="0"/>
      <c:txPr>
        <a:bodyPr/>
        <a:lstStyle/>
        <a:p>
          <a:pPr>
            <a:defRPr lang="tr-TR"/>
          </a:pPr>
          <a:endParaRPr lang="tr-TR"/>
        </a:p>
      </c:txPr>
    </c:legend>
    <c:plotVisOnly val="1"/>
    <c:dispBlanksAs val="zero"/>
    <c:showDLblsOverMax val="0"/>
  </c:chart>
  <c:txPr>
    <a:bodyPr/>
    <a:lstStyle/>
    <a:p>
      <a:pPr>
        <a:defRPr sz="1800"/>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0.37715</cdr:x>
      <cdr:y>0.92647</cdr:y>
    </cdr:from>
    <cdr:to>
      <cdr:x>1</cdr:x>
      <cdr:y>1</cdr:y>
    </cdr:to>
    <cdr:sp macro="" textlink="">
      <cdr:nvSpPr>
        <cdr:cNvPr id="3" name="2 Metin kutusu"/>
        <cdr:cNvSpPr txBox="1"/>
      </cdr:nvSpPr>
      <cdr:spPr>
        <a:xfrm xmlns:a="http://schemas.openxmlformats.org/drawingml/2006/main">
          <a:off x="2344027" y="3564899"/>
          <a:ext cx="3871079" cy="28293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tr-TR" sz="1200" i="1" dirty="0" smtClean="0">
              <a:solidFill>
                <a:schemeClr val="accent2"/>
              </a:solidFill>
              <a:latin typeface="+mj-lt"/>
              <a:cs typeface="Times New Roman" pitchFamily="18" charset="0"/>
            </a:rPr>
            <a:t>Kaynak: UHY-ME Çalışması, 2004</a:t>
          </a:r>
        </a:p>
        <a:p xmlns:a="http://schemas.openxmlformats.org/drawingml/2006/main">
          <a:endParaRPr lang="tr-TR" sz="1800" b="1" i="1" dirty="0">
            <a:solidFill>
              <a:schemeClr val="accent2"/>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CB35E-7C48-4F66-9940-930BC039297C}" type="datetimeFigureOut">
              <a:rPr lang="tr-TR" smtClean="0"/>
              <a:pPr/>
              <a:t>06.03.2015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3F741-B3B0-4978-BBAB-7D4D708F4684}" type="slidenum">
              <a:rPr lang="tr-TR" smtClean="0"/>
              <a:pPr/>
              <a:t>‹#›</a:t>
            </a:fld>
            <a:endParaRPr lang="tr-TR"/>
          </a:p>
        </p:txBody>
      </p:sp>
    </p:spTree>
    <p:extLst>
      <p:ext uri="{BB962C8B-B14F-4D97-AF65-F5344CB8AC3E}">
        <p14:creationId xmlns:p14="http://schemas.microsoft.com/office/powerpoint/2010/main" val="97976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a:ln/>
        </p:spPr>
      </p:sp>
      <p:sp>
        <p:nvSpPr>
          <p:cNvPr id="56323" name="2 Not Yer Tutucusu"/>
          <p:cNvSpPr>
            <a:spLocks noGrp="1"/>
          </p:cNvSpPr>
          <p:nvPr>
            <p:ph type="body" idx="1"/>
          </p:nvPr>
        </p:nvSpPr>
        <p:spPr>
          <a:noFill/>
          <a:ln/>
        </p:spPr>
        <p:txBody>
          <a:bodyPr/>
          <a:lstStyle/>
          <a:p>
            <a:endParaRPr lang="en-US" smtClean="0"/>
          </a:p>
        </p:txBody>
      </p:sp>
      <p:sp>
        <p:nvSpPr>
          <p:cNvPr id="56324" name="3 Slayt Numarası Yer Tutucusu"/>
          <p:cNvSpPr>
            <a:spLocks noGrp="1"/>
          </p:cNvSpPr>
          <p:nvPr>
            <p:ph type="sldNum" sz="quarter" idx="5"/>
          </p:nvPr>
        </p:nvSpPr>
        <p:spPr>
          <a:noFill/>
        </p:spPr>
        <p:txBody>
          <a:bodyPr/>
          <a:lstStyle/>
          <a:p>
            <a:fld id="{4ACF13D4-FBDD-4EAA-AE9C-0E2D93DD8959}" type="slidenum">
              <a:rPr lang="tr-TR" smtClean="0"/>
              <a:pPr/>
              <a:t>4</a:t>
            </a:fld>
            <a:endParaRPr lang="tr-TR" smtClean="0"/>
          </a:p>
        </p:txBody>
      </p:sp>
    </p:spTree>
    <p:extLst>
      <p:ext uri="{BB962C8B-B14F-4D97-AF65-F5344CB8AC3E}">
        <p14:creationId xmlns:p14="http://schemas.microsoft.com/office/powerpoint/2010/main" val="146531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Outcomes:</a:t>
            </a:r>
            <a:r>
              <a:rPr lang="en-US" baseline="0" dirty="0" smtClean="0"/>
              <a:t> mortality and morbidity</a:t>
            </a:r>
          </a:p>
          <a:p>
            <a:r>
              <a:rPr lang="en-US" baseline="0" dirty="0" smtClean="0"/>
              <a:t>Exposures: biological and </a:t>
            </a:r>
            <a:r>
              <a:rPr lang="en-US" baseline="0" dirty="0" err="1" smtClean="0"/>
              <a:t>behavioural</a:t>
            </a:r>
            <a:r>
              <a:rPr lang="en-US" baseline="0" dirty="0" smtClean="0"/>
              <a:t> risk factors</a:t>
            </a:r>
          </a:p>
          <a:p>
            <a:r>
              <a:rPr lang="en-US" baseline="0" dirty="0" smtClean="0"/>
              <a:t>National systems response</a:t>
            </a:r>
            <a:endParaRPr lang="en-US" dirty="0" smtClean="0"/>
          </a:p>
          <a:p>
            <a:endParaRPr lang="en-US" dirty="0" smtClean="0"/>
          </a:p>
          <a:p>
            <a:r>
              <a:rPr lang="en-US" dirty="0" smtClean="0"/>
              <a:t>Member States have committed themselves to "consider the development of national targets based on national situations", building on the 9 voluntary global targets.</a:t>
            </a:r>
          </a:p>
          <a:p>
            <a:r>
              <a:rPr lang="en-US" dirty="0" smtClean="0"/>
              <a:t>National targets can be more or less ambitious than the global ones and should be guided by:</a:t>
            </a:r>
          </a:p>
          <a:p>
            <a:r>
              <a:rPr lang="en-US" dirty="0" smtClean="0"/>
              <a:t>- Current performance;</a:t>
            </a:r>
          </a:p>
          <a:p>
            <a:r>
              <a:rPr lang="en-US" dirty="0" smtClean="0"/>
              <a:t>- Current level of exposure; </a:t>
            </a:r>
          </a:p>
          <a:p>
            <a:r>
              <a:rPr lang="en-US" dirty="0" smtClean="0"/>
              <a:t>- </a:t>
            </a:r>
            <a:r>
              <a:rPr lang="en-US" dirty="0" err="1" smtClean="0"/>
              <a:t>Programmes</a:t>
            </a:r>
            <a:r>
              <a:rPr lang="en-US" dirty="0" smtClean="0"/>
              <a:t> planned and in place.</a:t>
            </a:r>
          </a:p>
          <a:p>
            <a:endParaRPr lang="en-US" dirty="0" smtClean="0"/>
          </a:p>
          <a:p>
            <a:r>
              <a:rPr lang="en-US" dirty="0" smtClean="0"/>
              <a:t>WHO is developing a Toolkit on NCD Surveillance, which will include a module on setting national targets and measuring results</a:t>
            </a:r>
          </a:p>
          <a:p>
            <a:endParaRPr lang="en-US" dirty="0" smtClean="0"/>
          </a:p>
          <a:p>
            <a:endParaRPr lang="es-ES" dirty="0"/>
          </a:p>
        </p:txBody>
      </p:sp>
      <p:sp>
        <p:nvSpPr>
          <p:cNvPr id="4" name="Slide Number Placeholder 3"/>
          <p:cNvSpPr>
            <a:spLocks noGrp="1"/>
          </p:cNvSpPr>
          <p:nvPr>
            <p:ph type="sldNum" sz="quarter" idx="10"/>
          </p:nvPr>
        </p:nvSpPr>
        <p:spPr/>
        <p:txBody>
          <a:bodyPr/>
          <a:lstStyle/>
          <a:p>
            <a:fld id="{F24DF3F2-41E1-4CD0-85EB-D508D5541C94}" type="slidenum">
              <a:rPr lang="es-ES" smtClean="0"/>
              <a:pPr/>
              <a:t>5</a:t>
            </a:fld>
            <a:endParaRPr lang="es-ES"/>
          </a:p>
        </p:txBody>
      </p:sp>
    </p:spTree>
    <p:extLst>
      <p:ext uri="{BB962C8B-B14F-4D97-AF65-F5344CB8AC3E}">
        <p14:creationId xmlns:p14="http://schemas.microsoft.com/office/powerpoint/2010/main" val="88640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C9C8D1A-8F70-4ED4-821F-4C118EF1D0F6}" type="slidenum">
              <a:rPr lang="tr-TR" smtClean="0"/>
              <a:pPr/>
              <a:t>12</a:t>
            </a:fld>
            <a:endParaRPr lang="tr-TR"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5376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latin typeface="Arial" pitchFamily="34" charset="0"/>
                <a:cs typeface="Arial" pitchFamily="34" charset="0"/>
              </a:rPr>
              <a:t>Pek çok müdahale maliyet etkin olmasına karşın bazıları olarak değerlendirilir. Bunlar; kurtarılan yaşamlar, önlenen hastalıklar ve kaçınılan ağır maliyetler bakımından hızlı sonuçlar almak için hemen atılması gereken adımlardır</a:t>
            </a:r>
            <a:endParaRPr lang="tr-TR" dirty="0"/>
          </a:p>
        </p:txBody>
      </p:sp>
      <p:sp>
        <p:nvSpPr>
          <p:cNvPr id="4" name="Slayt Numarası Yer Tutucusu 3"/>
          <p:cNvSpPr>
            <a:spLocks noGrp="1"/>
          </p:cNvSpPr>
          <p:nvPr>
            <p:ph type="sldNum" sz="quarter" idx="10"/>
          </p:nvPr>
        </p:nvSpPr>
        <p:spPr/>
        <p:txBody>
          <a:bodyPr/>
          <a:lstStyle/>
          <a:p>
            <a:fld id="{60FB672F-AB77-42F2-BC7F-B1DAD3DA1625}" type="slidenum">
              <a:rPr lang="tr-TR" smtClean="0"/>
              <a:pPr/>
              <a:t>13</a:t>
            </a:fld>
            <a:endParaRPr lang="tr-TR"/>
          </a:p>
        </p:txBody>
      </p:sp>
    </p:spTree>
    <p:extLst>
      <p:ext uri="{BB962C8B-B14F-4D97-AF65-F5344CB8AC3E}">
        <p14:creationId xmlns:p14="http://schemas.microsoft.com/office/powerpoint/2010/main" val="195191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4915F24-BFBB-4387-A21E-8AF4AE69039E}" type="datetimeFigureOut">
              <a:rPr lang="tr-TR" smtClean="0"/>
              <a:pPr/>
              <a:t>06.03.2015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9E8D4CE-4A52-4DDC-B2ED-A2F88FF85D8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15F24-BFBB-4387-A21E-8AF4AE69039E}" type="datetimeFigureOut">
              <a:rPr lang="tr-TR" smtClean="0"/>
              <a:pPr/>
              <a:t>06.03.2015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8D4CE-4A52-4DDC-B2ED-A2F88FF85D8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izikaktivite.gov.tr/" TargetMode="External"/><Relationship Id="rId2" Type="http://schemas.openxmlformats.org/officeDocument/2006/relationships/hyperlink" Target="http://www.beslenme.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BUĞDAY, EKMEK VE SAĞLIK </a:t>
            </a:r>
            <a:endParaRPr lang="tr-TR" dirty="0"/>
          </a:p>
        </p:txBody>
      </p:sp>
      <p:sp>
        <p:nvSpPr>
          <p:cNvPr id="3" name="2 Alt Başlık"/>
          <p:cNvSpPr>
            <a:spLocks noGrp="1"/>
          </p:cNvSpPr>
          <p:nvPr>
            <p:ph type="subTitle" idx="1"/>
          </p:nvPr>
        </p:nvSpPr>
        <p:spPr/>
        <p:txBody>
          <a:bodyPr>
            <a:normAutofit fontScale="92500" lnSpcReduction="20000"/>
          </a:bodyPr>
          <a:lstStyle/>
          <a:p>
            <a:r>
              <a:rPr lang="tr-TR" dirty="0" err="1" smtClean="0"/>
              <a:t>Doç.Dr.Nazan</a:t>
            </a:r>
            <a:r>
              <a:rPr lang="tr-TR" dirty="0" smtClean="0"/>
              <a:t> YARDIM</a:t>
            </a:r>
          </a:p>
          <a:p>
            <a:r>
              <a:rPr lang="tr-TR" dirty="0"/>
              <a:t>Türkiye Halk Sağlığı Kurumu</a:t>
            </a:r>
          </a:p>
          <a:p>
            <a:r>
              <a:rPr lang="tr-TR" dirty="0" err="1"/>
              <a:t>Obezite</a:t>
            </a:r>
            <a:r>
              <a:rPr lang="tr-TR" dirty="0"/>
              <a:t>, Diyabet ve </a:t>
            </a:r>
            <a:r>
              <a:rPr lang="tr-TR" dirty="0" err="1"/>
              <a:t>Metabolik</a:t>
            </a:r>
            <a:r>
              <a:rPr lang="tr-TR" dirty="0"/>
              <a:t> Hastalıklar Daire Başkanı</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87624" y="324752"/>
            <a:ext cx="7010400" cy="687551"/>
          </a:xfrm>
        </p:spPr>
        <p:txBody>
          <a:bodyPr>
            <a:normAutofit fontScale="90000"/>
          </a:bodyPr>
          <a:lstStyle/>
          <a:p>
            <a:pPr algn="l"/>
            <a:r>
              <a:rPr lang="tr-TR" sz="2400" dirty="0" smtClean="0">
                <a:solidFill>
                  <a:srgbClr val="260859"/>
                </a:solidFill>
                <a:latin typeface="Arial"/>
                <a:cs typeface="Arial"/>
              </a:rPr>
              <a:t>Ülkemizde Ölümlerin Hastalık Gruplarına Göre Dağılımı</a:t>
            </a:r>
            <a:br>
              <a:rPr lang="tr-TR" sz="2400" dirty="0" smtClean="0">
                <a:solidFill>
                  <a:srgbClr val="260859"/>
                </a:solidFill>
                <a:latin typeface="Arial"/>
                <a:cs typeface="Arial"/>
              </a:rPr>
            </a:br>
            <a:endParaRPr lang="en-US" sz="2200" b="1" dirty="0">
              <a:solidFill>
                <a:srgbClr val="CF142B"/>
              </a:solidFill>
              <a:latin typeface="Arial"/>
              <a:cs typeface="Arial"/>
            </a:endParaRPr>
          </a:p>
        </p:txBody>
      </p:sp>
      <p:graphicFrame>
        <p:nvGraphicFramePr>
          <p:cNvPr id="21" name="3 Grafik"/>
          <p:cNvGraphicFramePr/>
          <p:nvPr>
            <p:extLst>
              <p:ext uri="{D42A27DB-BD31-4B8C-83A1-F6EECF244321}">
                <p14:modId xmlns:p14="http://schemas.microsoft.com/office/powerpoint/2010/main" val="2565029361"/>
              </p:ext>
            </p:extLst>
          </p:nvPr>
        </p:nvGraphicFramePr>
        <p:xfrm>
          <a:off x="1331640" y="1552013"/>
          <a:ext cx="7272808" cy="4909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708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Hastalık Yükü 2013</a:t>
            </a:r>
            <a:endParaRPr lang="en-US" dirty="0"/>
          </a:p>
        </p:txBody>
      </p:sp>
      <p:sp>
        <p:nvSpPr>
          <p:cNvPr id="3" name="2 İçerik Yer Tutucusu"/>
          <p:cNvSpPr>
            <a:spLocks noGrp="1"/>
          </p:cNvSpPr>
          <p:nvPr>
            <p:ph idx="1"/>
          </p:nvPr>
        </p:nvSpPr>
        <p:spPr/>
        <p:txBody>
          <a:bodyPr>
            <a:normAutofit fontScale="55000" lnSpcReduction="20000"/>
          </a:bodyPr>
          <a:lstStyle/>
          <a:p>
            <a:r>
              <a:rPr lang="tr-TR" dirty="0" smtClean="0"/>
              <a:t>2002 yılına göre 2012 yılında </a:t>
            </a:r>
            <a:r>
              <a:rPr lang="tr-TR" b="1" dirty="0" smtClean="0"/>
              <a:t>toplam hastalık yükünün (DALY) % 6 azaldığı </a:t>
            </a:r>
            <a:r>
              <a:rPr lang="tr-TR" dirty="0" smtClean="0"/>
              <a:t>görülmüştür. </a:t>
            </a:r>
          </a:p>
          <a:p>
            <a:r>
              <a:rPr lang="tr-TR" dirty="0" smtClean="0"/>
              <a:t>Bu düşüşün en büyük sebebi </a:t>
            </a:r>
            <a:r>
              <a:rPr lang="tr-TR" b="1" dirty="0" smtClean="0"/>
              <a:t>1. Grup hastalıklara </a:t>
            </a:r>
            <a:r>
              <a:rPr lang="tr-TR" dirty="0" smtClean="0"/>
              <a:t>(bulaşıcı hastalıklar, gebelik, yeni doğanlar ve beslenmeyle ilgili hastalık) </a:t>
            </a:r>
            <a:r>
              <a:rPr lang="tr-TR" b="1" dirty="0" smtClean="0"/>
              <a:t>bağlı toplam %40’lık düşüştür</a:t>
            </a:r>
            <a:r>
              <a:rPr lang="tr-TR" dirty="0" smtClean="0"/>
              <a:t>. </a:t>
            </a:r>
          </a:p>
          <a:p>
            <a:r>
              <a:rPr lang="tr-TR" dirty="0" smtClean="0"/>
              <a:t>Ancak her ne kadar toplam hastalık yükünde bir düşüş sağlansa da 2. Grup hastalıklar </a:t>
            </a:r>
            <a:r>
              <a:rPr lang="tr-TR" b="1" dirty="0" smtClean="0"/>
              <a:t>yani bulaşıcı olmayan hastalıklara bağlı hastalık yükünde % 4’lük bir artış </a:t>
            </a:r>
            <a:r>
              <a:rPr lang="tr-TR" dirty="0" smtClean="0"/>
              <a:t>görülmektedir</a:t>
            </a:r>
            <a:r>
              <a:rPr lang="tr-TR" b="1" dirty="0" smtClean="0"/>
              <a:t>.</a:t>
            </a:r>
            <a:endParaRPr lang="en-US" b="1" dirty="0" smtClean="0"/>
          </a:p>
          <a:p>
            <a:r>
              <a:rPr lang="tr-TR" b="1" dirty="0" smtClean="0"/>
              <a:t>Hastalık yükünü oluşturan ilk 5 nedene bakıldığında bu nedenlerin tamamının bulaşıcı olmayan hastalıklar olduğu görülmektedir</a:t>
            </a:r>
            <a:r>
              <a:rPr lang="tr-TR" dirty="0" smtClean="0"/>
              <a:t>. İ</a:t>
            </a:r>
          </a:p>
          <a:p>
            <a:r>
              <a:rPr lang="tr-TR" dirty="0" err="1" smtClean="0"/>
              <a:t>llk</a:t>
            </a:r>
            <a:r>
              <a:rPr lang="tr-TR" dirty="0" smtClean="0"/>
              <a:t> sırada % 7,4 ile </a:t>
            </a:r>
            <a:r>
              <a:rPr lang="tr-TR" b="1" dirty="0" err="1" smtClean="0"/>
              <a:t>iskemik</a:t>
            </a:r>
            <a:r>
              <a:rPr lang="tr-TR" b="1" dirty="0" smtClean="0"/>
              <a:t> kalp hastalığı</a:t>
            </a:r>
            <a:r>
              <a:rPr lang="tr-TR" dirty="0" smtClean="0"/>
              <a:t>, 2. Sırada % 6,1 ile </a:t>
            </a:r>
            <a:r>
              <a:rPr lang="tr-TR" b="1" dirty="0" smtClean="0"/>
              <a:t>bel ağrısı</a:t>
            </a:r>
            <a:r>
              <a:rPr lang="tr-TR" dirty="0" smtClean="0"/>
              <a:t>, 3. Sırada % 4,1 ile </a:t>
            </a:r>
            <a:r>
              <a:rPr lang="tr-TR" b="1" dirty="0" err="1" smtClean="0"/>
              <a:t>serebrovasküler</a:t>
            </a:r>
            <a:r>
              <a:rPr lang="tr-TR" b="1" dirty="0" smtClean="0"/>
              <a:t> hastalıklar </a:t>
            </a:r>
            <a:r>
              <a:rPr lang="tr-TR" dirty="0" smtClean="0"/>
              <a:t>yer almaktadır. Bunu sırasıyla </a:t>
            </a:r>
            <a:r>
              <a:rPr lang="tr-TR" b="1" dirty="0" smtClean="0"/>
              <a:t>diyabet ve KOAH </a:t>
            </a:r>
            <a:r>
              <a:rPr lang="tr-TR" dirty="0" smtClean="0"/>
              <a:t>(% 3,8,  % 3,6) takip etmektedir.</a:t>
            </a:r>
            <a:endParaRPr lang="en-US" dirty="0" smtClean="0"/>
          </a:p>
          <a:p>
            <a:r>
              <a:rPr lang="tr-TR" dirty="0" smtClean="0"/>
              <a:t>Bulaşıcı olmayan hastalıkların artışındaki en önemli </a:t>
            </a:r>
            <a:r>
              <a:rPr lang="tr-TR" b="1" dirty="0" smtClean="0"/>
              <a:t>risk faktörleri tütün kullanımı, </a:t>
            </a:r>
            <a:r>
              <a:rPr lang="tr-TR" b="1" dirty="0" err="1" smtClean="0"/>
              <a:t>obezite</a:t>
            </a:r>
            <a:r>
              <a:rPr lang="tr-TR" b="1" dirty="0" smtClean="0"/>
              <a:t>, yüksek tansiyon ve fizik aktivite azlığı </a:t>
            </a:r>
            <a:r>
              <a:rPr lang="tr-TR" dirty="0" smtClean="0"/>
              <a:t>olarak ortaya çıkmaktadır </a:t>
            </a:r>
          </a:p>
          <a:p>
            <a:endParaRPr lang="tr-TR" sz="1425" b="1" dirty="0"/>
          </a:p>
          <a:p>
            <a:r>
              <a:rPr lang="tr-TR" sz="1425" b="1" dirty="0"/>
              <a:t>Ulusal Hastalık Yükü Çalışması 2013” ön sonuçları </a:t>
            </a:r>
          </a:p>
          <a:p>
            <a:endParaRPr lang="en-US" dirty="0"/>
          </a:p>
        </p:txBody>
      </p:sp>
    </p:spTree>
    <p:extLst>
      <p:ext uri="{BB962C8B-B14F-4D97-AF65-F5344CB8AC3E}">
        <p14:creationId xmlns:p14="http://schemas.microsoft.com/office/powerpoint/2010/main" val="1805604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71800" y="1484784"/>
            <a:ext cx="8229600" cy="800100"/>
          </a:xfrm>
        </p:spPr>
        <p:txBody>
          <a:bodyPr/>
          <a:lstStyle/>
          <a:p>
            <a:pPr algn="ctr" eaLnBrk="1" hangingPunct="1"/>
            <a:r>
              <a:rPr lang="en-US" sz="2400" b="1" dirty="0">
                <a:solidFill>
                  <a:srgbClr val="C00000"/>
                </a:solidFill>
                <a:latin typeface="Times New Roman" pitchFamily="18" charset="0"/>
                <a:cs typeface="Times New Roman" pitchFamily="18" charset="0"/>
              </a:rPr>
              <a:t>ÇÖZÜM</a:t>
            </a:r>
            <a:endParaRPr lang="tr-TR" sz="2400" b="1" dirty="0">
              <a:solidFill>
                <a:srgbClr val="C00000"/>
              </a:solidFill>
              <a:latin typeface="Times New Roman" pitchFamily="18" charset="0"/>
              <a:cs typeface="Times New Roman" pitchFamily="18" charset="0"/>
            </a:endParaRPr>
          </a:p>
        </p:txBody>
      </p:sp>
      <p:sp>
        <p:nvSpPr>
          <p:cNvPr id="46083" name="Rectangle 3"/>
          <p:cNvSpPr>
            <a:spLocks noGrp="1" noChangeArrowheads="1"/>
          </p:cNvSpPr>
          <p:nvPr>
            <p:ph type="body" idx="1"/>
          </p:nvPr>
        </p:nvSpPr>
        <p:spPr>
          <a:xfrm>
            <a:off x="4500563" y="2143125"/>
            <a:ext cx="4429125" cy="3321844"/>
          </a:xfrm>
        </p:spPr>
        <p:txBody>
          <a:bodyPr/>
          <a:lstStyle/>
          <a:p>
            <a:pPr algn="r" eaLnBrk="1" hangingPunct="1">
              <a:defRPr/>
            </a:pPr>
            <a:r>
              <a:rPr lang="sv-SE" sz="1800" dirty="0">
                <a:latin typeface="Times New Roman" pitchFamily="18" charset="0"/>
                <a:cs typeface="Times New Roman" pitchFamily="18" charset="0"/>
              </a:rPr>
              <a:t>Kronik hastalıklar tehdidinin üstesinden, </a:t>
            </a:r>
            <a:r>
              <a:rPr lang="sv-SE" sz="1800" b="1" dirty="0">
                <a:solidFill>
                  <a:srgbClr val="C00000"/>
                </a:solidFill>
                <a:latin typeface="Times New Roman" pitchFamily="18" charset="0"/>
                <a:cs typeface="Times New Roman" pitchFamily="18" charset="0"/>
              </a:rPr>
              <a:t>var olan bilgi kullanılarak gelinebilir.</a:t>
            </a:r>
            <a:endParaRPr lang="tr-TR" sz="1800" b="1" dirty="0">
              <a:solidFill>
                <a:srgbClr val="C00000"/>
              </a:solidFill>
              <a:latin typeface="Times New Roman" pitchFamily="18" charset="0"/>
              <a:cs typeface="Times New Roman" pitchFamily="18" charset="0"/>
            </a:endParaRPr>
          </a:p>
          <a:p>
            <a:pPr algn="r" eaLnBrk="1" hangingPunct="1">
              <a:buFont typeface="Georgia" pitchFamily="18" charset="0"/>
              <a:buNone/>
              <a:defRPr/>
            </a:pPr>
            <a:endParaRPr lang="en-US" sz="1800" b="1" dirty="0">
              <a:solidFill>
                <a:srgbClr val="C00000"/>
              </a:solidFill>
              <a:latin typeface="Times New Roman" pitchFamily="18" charset="0"/>
              <a:cs typeface="Times New Roman" pitchFamily="18" charset="0"/>
            </a:endParaRPr>
          </a:p>
          <a:p>
            <a:pPr algn="r" eaLnBrk="1" hangingPunct="1">
              <a:defRPr/>
            </a:pPr>
            <a:r>
              <a:rPr lang="sv-SE" sz="1800" dirty="0">
                <a:latin typeface="Times New Roman" pitchFamily="18" charset="0"/>
                <a:cs typeface="Times New Roman" pitchFamily="18" charset="0"/>
              </a:rPr>
              <a:t>Çözümler etkindir ve yüksek oranda </a:t>
            </a:r>
            <a:r>
              <a:rPr lang="sv-SE" sz="1800" b="1" dirty="0">
                <a:solidFill>
                  <a:srgbClr val="C00000"/>
                </a:solidFill>
                <a:latin typeface="Times New Roman" pitchFamily="18" charset="0"/>
                <a:cs typeface="Times New Roman" pitchFamily="18" charset="0"/>
              </a:rPr>
              <a:t>maliyet-etkilidir</a:t>
            </a:r>
            <a:r>
              <a:rPr lang="sv-SE" sz="1800" dirty="0">
                <a:solidFill>
                  <a:srgbClr val="C00000"/>
                </a:solidFill>
                <a:latin typeface="Times New Roman" pitchFamily="18" charset="0"/>
                <a:cs typeface="Times New Roman" pitchFamily="18" charset="0"/>
              </a:rPr>
              <a:t>.</a:t>
            </a:r>
            <a:endParaRPr lang="tr-TR" sz="1800" dirty="0">
              <a:solidFill>
                <a:srgbClr val="C00000"/>
              </a:solidFill>
              <a:latin typeface="Times New Roman" pitchFamily="18" charset="0"/>
              <a:cs typeface="Times New Roman" pitchFamily="18" charset="0"/>
            </a:endParaRPr>
          </a:p>
          <a:p>
            <a:pPr algn="r" eaLnBrk="1" hangingPunct="1">
              <a:defRPr/>
            </a:pPr>
            <a:endParaRPr lang="en-US" sz="1800" dirty="0">
              <a:solidFill>
                <a:srgbClr val="C00000"/>
              </a:solidFill>
              <a:latin typeface="Times New Roman" pitchFamily="18" charset="0"/>
              <a:cs typeface="Times New Roman" pitchFamily="18" charset="0"/>
            </a:endParaRPr>
          </a:p>
          <a:p>
            <a:pPr algn="r" eaLnBrk="1" hangingPunct="1">
              <a:defRPr/>
            </a:pPr>
            <a:r>
              <a:rPr lang="tr-TR" sz="1800" dirty="0">
                <a:latin typeface="Times New Roman" pitchFamily="18" charset="0"/>
                <a:cs typeface="Times New Roman" pitchFamily="18" charset="0"/>
              </a:rPr>
              <a:t>B</a:t>
            </a:r>
            <a:r>
              <a:rPr lang="sv-SE" sz="1800" dirty="0">
                <a:latin typeface="Times New Roman" pitchFamily="18" charset="0"/>
                <a:cs typeface="Times New Roman" pitchFamily="18" charset="0"/>
              </a:rPr>
              <a:t>aşarıya ulaş</a:t>
            </a:r>
            <a:r>
              <a:rPr lang="tr-TR" sz="1800" dirty="0" err="1">
                <a:latin typeface="Times New Roman" pitchFamily="18" charset="0"/>
                <a:cs typeface="Times New Roman" pitchFamily="18" charset="0"/>
              </a:rPr>
              <a:t>ma</a:t>
            </a:r>
            <a:r>
              <a:rPr lang="sv-SE" sz="1800" dirty="0">
                <a:latin typeface="Times New Roman" pitchFamily="18" charset="0"/>
                <a:cs typeface="Times New Roman" pitchFamily="18" charset="0"/>
              </a:rPr>
              <a:t>da Ulusal düzeyde </a:t>
            </a:r>
            <a:r>
              <a:rPr lang="tr-TR" sz="1800" dirty="0">
                <a:latin typeface="Times New Roman" pitchFamily="18" charset="0"/>
                <a:cs typeface="Times New Roman" pitchFamily="18" charset="0"/>
              </a:rPr>
              <a:t>yürütülen </a:t>
            </a:r>
            <a:r>
              <a:rPr lang="sv-SE" sz="1800" b="1" dirty="0">
                <a:solidFill>
                  <a:srgbClr val="C00000"/>
                </a:solidFill>
                <a:latin typeface="Times New Roman" pitchFamily="18" charset="0"/>
                <a:cs typeface="Times New Roman" pitchFamily="18" charset="0"/>
              </a:rPr>
              <a:t>kapsamlı ve entegre</a:t>
            </a:r>
            <a:r>
              <a:rPr lang="tr-TR" sz="1800" b="1" dirty="0">
                <a:solidFill>
                  <a:srgbClr val="C00000"/>
                </a:solidFill>
                <a:latin typeface="Times New Roman" pitchFamily="18" charset="0"/>
                <a:cs typeface="Times New Roman" pitchFamily="18" charset="0"/>
              </a:rPr>
              <a:t> </a:t>
            </a:r>
            <a:r>
              <a:rPr lang="tr-TR" sz="1800" dirty="0">
                <a:latin typeface="Times New Roman" pitchFamily="18" charset="0"/>
                <a:cs typeface="Times New Roman" pitchFamily="18" charset="0"/>
              </a:rPr>
              <a:t>programlar</a:t>
            </a:r>
            <a:r>
              <a:rPr lang="sv-SE" sz="1800" dirty="0">
                <a:latin typeface="Times New Roman" pitchFamily="18" charset="0"/>
                <a:cs typeface="Times New Roman" pitchFamily="18" charset="0"/>
              </a:rPr>
              <a:t> </a:t>
            </a:r>
            <a:r>
              <a:rPr lang="tr-TR" sz="1800" dirty="0">
                <a:latin typeface="Times New Roman" pitchFamily="18" charset="0"/>
                <a:cs typeface="Times New Roman" pitchFamily="18" charset="0"/>
              </a:rPr>
              <a:t> gereklidir</a:t>
            </a:r>
            <a:r>
              <a:rPr lang="tr-TR" dirty="0" smtClean="0">
                <a:latin typeface="Times New Roman" pitchFamily="18" charset="0"/>
                <a:cs typeface="Times New Roman" pitchFamily="18" charset="0"/>
              </a:rPr>
              <a:t>.</a:t>
            </a:r>
          </a:p>
        </p:txBody>
      </p:sp>
      <p:pic>
        <p:nvPicPr>
          <p:cNvPr id="29700" name="Picture 3" descr="enson"/>
          <p:cNvPicPr>
            <a:picLocks noChangeAspect="1" noChangeArrowheads="1"/>
          </p:cNvPicPr>
          <p:nvPr/>
        </p:nvPicPr>
        <p:blipFill>
          <a:blip r:embed="rId3" cstate="print"/>
          <a:srcRect/>
          <a:stretch>
            <a:fillRect/>
          </a:stretch>
        </p:blipFill>
        <p:spPr bwMode="auto">
          <a:xfrm>
            <a:off x="357188" y="1982391"/>
            <a:ext cx="4430836" cy="4073467"/>
          </a:xfrm>
          <a:prstGeom prst="rect">
            <a:avLst/>
          </a:prstGeom>
          <a:noFill/>
          <a:ln w="9525">
            <a:noFill/>
            <a:miter lim="800000"/>
            <a:headEnd/>
            <a:tailEnd/>
          </a:ln>
        </p:spPr>
      </p:pic>
      <p:sp>
        <p:nvSpPr>
          <p:cNvPr id="7" name="6 Halka"/>
          <p:cNvSpPr/>
          <p:nvPr/>
        </p:nvSpPr>
        <p:spPr>
          <a:xfrm>
            <a:off x="539552" y="3573016"/>
            <a:ext cx="4214812" cy="589359"/>
          </a:xfrm>
          <a:prstGeom prst="donut">
            <a:avLst>
              <a:gd name="adj" fmla="val 74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350">
              <a:solidFill>
                <a:schemeClr val="tx1"/>
              </a:solidFill>
            </a:endParaRPr>
          </a:p>
        </p:txBody>
      </p:sp>
      <p:sp>
        <p:nvSpPr>
          <p:cNvPr id="2" name="Dikdörtgen 1"/>
          <p:cNvSpPr/>
          <p:nvPr/>
        </p:nvSpPr>
        <p:spPr>
          <a:xfrm>
            <a:off x="683568" y="899705"/>
            <a:ext cx="8460432" cy="415498"/>
          </a:xfrm>
          <a:prstGeom prst="rect">
            <a:avLst/>
          </a:prstGeom>
        </p:spPr>
        <p:txBody>
          <a:bodyPr wrap="square">
            <a:spAutoFit/>
          </a:bodyPr>
          <a:lstStyle/>
          <a:p>
            <a:pPr lvl="0"/>
            <a:r>
              <a:rPr lang="tr-TR" sz="2100" b="1" kern="0" dirty="0">
                <a:latin typeface="Arial" panose="020B0604020202020204" pitchFamily="34" charset="0"/>
                <a:cs typeface="Arial" panose="020B0604020202020204" pitchFamily="34" charset="0"/>
              </a:rPr>
              <a:t>BULAŞICI OLMAYAN HASTALIKLARLA MÜCADELE</a:t>
            </a:r>
          </a:p>
        </p:txBody>
      </p:sp>
    </p:spTree>
    <p:extLst>
      <p:ext uri="{BB962C8B-B14F-4D97-AF65-F5344CB8AC3E}">
        <p14:creationId xmlns:p14="http://schemas.microsoft.com/office/powerpoint/2010/main" val="726435901"/>
      </p:ext>
    </p:extLst>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ChangeArrowheads="1"/>
          </p:cNvSpPr>
          <p:nvPr/>
        </p:nvSpPr>
        <p:spPr bwMode="auto">
          <a:xfrm>
            <a:off x="251521" y="1757211"/>
            <a:ext cx="8558213" cy="369332"/>
          </a:xfrm>
          <a:prstGeom prst="rect">
            <a:avLst/>
          </a:prstGeom>
          <a:noFill/>
          <a:ln w="9525">
            <a:noFill/>
            <a:miter lim="800000"/>
            <a:headEnd/>
            <a:tailEnd/>
          </a:ln>
        </p:spPr>
        <p:txBody>
          <a:bodyPr anchor="ctr">
            <a:spAutoFit/>
          </a:bodyPr>
          <a:lstStyle/>
          <a:p>
            <a:pPr algn="just" eaLnBrk="0" hangingPunct="0"/>
            <a:r>
              <a:rPr lang="tr-TR" dirty="0">
                <a:latin typeface="Arial" pitchFamily="34" charset="0"/>
                <a:cs typeface="Arial" pitchFamily="34" charset="0"/>
              </a:rPr>
              <a:t>.</a:t>
            </a:r>
          </a:p>
        </p:txBody>
      </p:sp>
      <p:sp>
        <p:nvSpPr>
          <p:cNvPr id="16388" name="6 Dikdörtgen"/>
          <p:cNvSpPr>
            <a:spLocks noChangeArrowheads="1"/>
          </p:cNvSpPr>
          <p:nvPr/>
        </p:nvSpPr>
        <p:spPr bwMode="auto">
          <a:xfrm>
            <a:off x="940379" y="2103999"/>
            <a:ext cx="6538724" cy="4262705"/>
          </a:xfrm>
          <a:prstGeom prst="rect">
            <a:avLst/>
          </a:prstGeom>
          <a:noFill/>
          <a:ln w="9525">
            <a:solidFill>
              <a:schemeClr val="tx1"/>
            </a:solidFill>
            <a:miter lim="800000"/>
            <a:headEnd/>
            <a:tailEnd/>
          </a:ln>
        </p:spPr>
        <p:txBody>
          <a:bodyPr wrap="square">
            <a:spAutoFit/>
          </a:bodyPr>
          <a:lstStyle/>
          <a:p>
            <a:pPr eaLnBrk="0" hangingPunct="0"/>
            <a:r>
              <a:rPr lang="tr-TR" sz="1500" b="1" dirty="0" smtClean="0">
                <a:latin typeface="Arial" pitchFamily="34" charset="0"/>
                <a:cs typeface="Arial" pitchFamily="34" charset="0"/>
              </a:rPr>
              <a:t>•</a:t>
            </a:r>
            <a:r>
              <a:rPr lang="tr-TR" sz="1500" b="1" dirty="0">
                <a:latin typeface="Arial" pitchFamily="34" charset="0"/>
                <a:cs typeface="Arial" pitchFamily="34" charset="0"/>
              </a:rPr>
              <a:t>Tuz alımının ve gıdaların tuz oranının azaltılması</a:t>
            </a:r>
          </a:p>
          <a:p>
            <a:pPr eaLnBrk="0" hangingPunct="0"/>
            <a:r>
              <a:rPr lang="tr-TR" sz="1500" b="1" dirty="0">
                <a:latin typeface="Arial" pitchFamily="34" charset="0"/>
                <a:cs typeface="Arial" pitchFamily="34" charset="0"/>
              </a:rPr>
              <a:t>•Gıdalardaki trans yağların çoklu doymamış yağla değiştirilmesi</a:t>
            </a:r>
          </a:p>
          <a:p>
            <a:pPr eaLnBrk="0" hangingPunct="0"/>
            <a:r>
              <a:rPr lang="tr-TR" sz="1500" b="1" dirty="0">
                <a:latin typeface="Arial" pitchFamily="34" charset="0"/>
                <a:cs typeface="Arial" pitchFamily="34" charset="0"/>
              </a:rPr>
              <a:t>•Beslenme ve fiziksel aktivite hakkındaki kamu farkındalığının görsel basın </a:t>
            </a:r>
            <a:endParaRPr lang="tr-TR" sz="1500" b="1" dirty="0" smtClean="0">
              <a:latin typeface="Arial" pitchFamily="34" charset="0"/>
              <a:cs typeface="Arial" pitchFamily="34" charset="0"/>
            </a:endParaRPr>
          </a:p>
          <a:p>
            <a:pPr eaLnBrk="0" hangingPunct="0">
              <a:buFont typeface="Arial" charset="0"/>
              <a:buChar char="•"/>
            </a:pPr>
            <a:r>
              <a:rPr lang="tr-TR" sz="1600" b="1" dirty="0" smtClean="0">
                <a:latin typeface="Arial" pitchFamily="34" charset="0"/>
                <a:cs typeface="Arial" pitchFamily="34" charset="0"/>
              </a:rPr>
              <a:t>Tuz, yağ ve şeker oranı yüksek yiyecek ve içeceklerin  özelliklere çocuklara yönelik pazarlanması üzerinde sınırlamalar</a:t>
            </a:r>
          </a:p>
          <a:p>
            <a:pPr eaLnBrk="0" hangingPunct="0"/>
            <a:r>
              <a:rPr lang="tr-TR" sz="1600" b="1" dirty="0" smtClean="0">
                <a:latin typeface="Arial" pitchFamily="34" charset="0"/>
                <a:cs typeface="Arial" pitchFamily="34" charset="0"/>
              </a:rPr>
              <a:t>• Sağlıklı beslenmeyi teşvik için gıda vergileri ve yardımlarıdır </a:t>
            </a:r>
          </a:p>
          <a:p>
            <a:pPr>
              <a:buFont typeface="Arial" pitchFamily="34" charset="0"/>
              <a:buChar char="•"/>
            </a:pPr>
            <a:r>
              <a:rPr lang="tr-TR" sz="1600" dirty="0" smtClean="0">
                <a:latin typeface="Arial" pitchFamily="34" charset="0"/>
                <a:cs typeface="Arial" pitchFamily="34" charset="0"/>
              </a:rPr>
              <a:t>Okullarda sağlıklı beslenme ortamları yaratılması</a:t>
            </a:r>
          </a:p>
          <a:p>
            <a:r>
              <a:rPr lang="tr-TR" sz="1600" dirty="0" smtClean="0">
                <a:latin typeface="Arial" pitchFamily="34" charset="0"/>
                <a:cs typeface="Arial" pitchFamily="34" charset="0"/>
              </a:rPr>
              <a:t>•   Sağlık bakımında beslenmeyle ilgi bilgi ve danışmanlık verilmesi</a:t>
            </a:r>
          </a:p>
          <a:p>
            <a:r>
              <a:rPr lang="tr-TR" sz="1600" dirty="0" smtClean="0">
                <a:latin typeface="Arial" pitchFamily="34" charset="0"/>
                <a:cs typeface="Arial" pitchFamily="34" charset="0"/>
              </a:rPr>
              <a:t>•   Ulusal fiziksel aktivite rehberleri</a:t>
            </a:r>
          </a:p>
          <a:p>
            <a:r>
              <a:rPr lang="tr-TR" sz="1600" dirty="0" smtClean="0">
                <a:latin typeface="Arial" pitchFamily="34" charset="0"/>
                <a:cs typeface="Arial" pitchFamily="34" charset="0"/>
              </a:rPr>
              <a:t>•   Çocuklar için okul temelli fiziksel aktivite programları</a:t>
            </a:r>
          </a:p>
          <a:p>
            <a:r>
              <a:rPr lang="tr-TR" sz="1600" dirty="0" smtClean="0">
                <a:latin typeface="Arial" pitchFamily="34" charset="0"/>
                <a:cs typeface="Arial" pitchFamily="34" charset="0"/>
              </a:rPr>
              <a:t>•   Fiziksel aktivite ve sağlıklı beslenme için işyeri programları</a:t>
            </a:r>
          </a:p>
          <a:p>
            <a:r>
              <a:rPr lang="tr-TR" sz="1600" dirty="0" smtClean="0">
                <a:latin typeface="Arial" pitchFamily="34" charset="0"/>
                <a:cs typeface="Arial" pitchFamily="34" charset="0"/>
              </a:rPr>
              <a:t>•   Fiziksel aktivite ve sağlıklı beslenme için toplum programları</a:t>
            </a:r>
          </a:p>
          <a:p>
            <a:r>
              <a:rPr lang="tr-TR" sz="1600" dirty="0" smtClean="0">
                <a:latin typeface="Arial" pitchFamily="34" charset="0"/>
                <a:cs typeface="Arial" pitchFamily="34" charset="0"/>
              </a:rPr>
              <a:t>•   Yapılandırılmış çevrenin fiziksel aktiviteyi teşvik edecek şekilde tasarlanması</a:t>
            </a:r>
          </a:p>
          <a:p>
            <a:r>
              <a:rPr lang="tr-TR" sz="1400" dirty="0" smtClean="0">
                <a:solidFill>
                  <a:schemeClr val="tx2"/>
                </a:solidFill>
                <a:latin typeface="Arial" pitchFamily="34" charset="0"/>
                <a:cs typeface="Arial" pitchFamily="34" charset="0"/>
              </a:rPr>
              <a:t> </a:t>
            </a:r>
            <a:endParaRPr lang="tr-TR" sz="1600" b="1" dirty="0" smtClean="0">
              <a:latin typeface="Arial" pitchFamily="34" charset="0"/>
              <a:cs typeface="Arial" pitchFamily="34" charset="0"/>
            </a:endParaRPr>
          </a:p>
          <a:p>
            <a:pPr eaLnBrk="0" hangingPunct="0"/>
            <a:endParaRPr lang="tr-TR" sz="1500" b="1" dirty="0">
              <a:latin typeface="Arial" pitchFamily="34" charset="0"/>
              <a:cs typeface="Arial" pitchFamily="34" charset="0"/>
            </a:endParaRPr>
          </a:p>
        </p:txBody>
      </p:sp>
      <p:sp>
        <p:nvSpPr>
          <p:cNvPr id="2" name="Metin kutusu 1"/>
          <p:cNvSpPr txBox="1"/>
          <p:nvPr/>
        </p:nvSpPr>
        <p:spPr>
          <a:xfrm>
            <a:off x="2072468" y="857251"/>
            <a:ext cx="4788490" cy="923330"/>
          </a:xfrm>
          <a:prstGeom prst="rect">
            <a:avLst/>
          </a:prstGeom>
          <a:noFill/>
        </p:spPr>
        <p:txBody>
          <a:bodyPr wrap="none" rtlCol="0">
            <a:spAutoFit/>
          </a:bodyPr>
          <a:lstStyle/>
          <a:p>
            <a:pPr algn="ctr"/>
            <a:r>
              <a:rPr lang="tr-TR" b="1" dirty="0">
                <a:latin typeface="Arial" pitchFamily="34" charset="0"/>
                <a:cs typeface="Arial" pitchFamily="34" charset="0"/>
              </a:rPr>
              <a:t>MÜDAHALE PROGRAMLARI </a:t>
            </a:r>
            <a:endParaRPr lang="tr-TR" b="1" dirty="0" smtClean="0">
              <a:latin typeface="Arial" pitchFamily="34" charset="0"/>
              <a:cs typeface="Arial" pitchFamily="34" charset="0"/>
            </a:endParaRPr>
          </a:p>
          <a:p>
            <a:pPr algn="ctr"/>
            <a:r>
              <a:rPr lang="tr-TR" dirty="0" smtClean="0">
                <a:solidFill>
                  <a:prstClr val="black"/>
                </a:solidFill>
                <a:latin typeface="Arial" pitchFamily="34" charset="0"/>
                <a:cs typeface="Arial" pitchFamily="34" charset="0"/>
              </a:rPr>
              <a:t>“</a:t>
            </a:r>
            <a:r>
              <a:rPr lang="tr-TR" b="1" dirty="0">
                <a:solidFill>
                  <a:prstClr val="black"/>
                </a:solidFill>
                <a:latin typeface="Arial" pitchFamily="34" charset="0"/>
                <a:cs typeface="Arial" pitchFamily="34" charset="0"/>
              </a:rPr>
              <a:t>en </a:t>
            </a:r>
            <a:r>
              <a:rPr lang="tr-TR" b="1" dirty="0" smtClean="0">
                <a:solidFill>
                  <a:prstClr val="black"/>
                </a:solidFill>
                <a:latin typeface="Arial" pitchFamily="34" charset="0"/>
                <a:cs typeface="Arial" pitchFamily="34" charset="0"/>
              </a:rPr>
              <a:t>karlı” ve “maliyet etkili” </a:t>
            </a:r>
            <a:r>
              <a:rPr lang="tr-TR" b="1" dirty="0">
                <a:solidFill>
                  <a:prstClr val="black"/>
                </a:solidFill>
                <a:latin typeface="Arial" pitchFamily="34" charset="0"/>
                <a:cs typeface="Arial" pitchFamily="34" charset="0"/>
              </a:rPr>
              <a:t>uygulamalar” </a:t>
            </a:r>
            <a:endParaRPr lang="tr-TR" b="1" dirty="0"/>
          </a:p>
          <a:p>
            <a:pPr algn="ctr"/>
            <a:endParaRPr lang="tr-TR" b="1" dirty="0">
              <a:solidFill>
                <a:srgbClr val="C00000"/>
              </a:solidFill>
              <a:latin typeface="Arial" pitchFamily="34" charset="0"/>
              <a:cs typeface="Arial" pitchFamily="34" charset="0"/>
            </a:endParaRPr>
          </a:p>
        </p:txBody>
      </p:sp>
      <p:sp>
        <p:nvSpPr>
          <p:cNvPr id="6" name="5 Metin kutusu"/>
          <p:cNvSpPr txBox="1"/>
          <p:nvPr/>
        </p:nvSpPr>
        <p:spPr>
          <a:xfrm>
            <a:off x="4283968" y="5949280"/>
            <a:ext cx="2666114" cy="230832"/>
          </a:xfrm>
          <a:prstGeom prst="rect">
            <a:avLst/>
          </a:prstGeom>
          <a:noFill/>
        </p:spPr>
        <p:txBody>
          <a:bodyPr wrap="none" rtlCol="0">
            <a:spAutoFit/>
          </a:bodyPr>
          <a:lstStyle/>
          <a:p>
            <a:r>
              <a:rPr lang="tr-TR" sz="900" i="1" dirty="0" err="1">
                <a:solidFill>
                  <a:srgbClr val="C00000"/>
                </a:solidFill>
                <a:latin typeface="Times New Roman" pitchFamily="18" charset="0"/>
                <a:cs typeface="Times New Roman" pitchFamily="18" charset="0"/>
              </a:rPr>
              <a:t>BOH’lere</a:t>
            </a:r>
            <a:r>
              <a:rPr lang="tr-TR" sz="900" i="1" dirty="0">
                <a:solidFill>
                  <a:srgbClr val="C00000"/>
                </a:solidFill>
                <a:latin typeface="Times New Roman" pitchFamily="18" charset="0"/>
                <a:cs typeface="Times New Roman" pitchFamily="18" charset="0"/>
              </a:rPr>
              <a:t> ilişkin Dünya Küresel Durum Raporu 2011</a:t>
            </a:r>
          </a:p>
        </p:txBody>
      </p:sp>
    </p:spTree>
    <p:extLst>
      <p:ext uri="{BB962C8B-B14F-4D97-AF65-F5344CB8AC3E}">
        <p14:creationId xmlns:p14="http://schemas.microsoft.com/office/powerpoint/2010/main" val="6199694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3131840" y="1412776"/>
            <a:ext cx="3419872" cy="4900611"/>
          </a:xfrm>
          <a:prstGeom prst="rect">
            <a:avLst/>
          </a:prstGeom>
          <a:noFill/>
        </p:spPr>
      </p:pic>
      <p:sp>
        <p:nvSpPr>
          <p:cNvPr id="6" name="5 Metin kutusu"/>
          <p:cNvSpPr txBox="1"/>
          <p:nvPr/>
        </p:nvSpPr>
        <p:spPr>
          <a:xfrm>
            <a:off x="107504" y="116632"/>
            <a:ext cx="4392488" cy="523220"/>
          </a:xfrm>
          <a:prstGeom prst="rect">
            <a:avLst/>
          </a:prstGeom>
          <a:noFill/>
        </p:spPr>
        <p:txBody>
          <a:bodyPr wrap="square" rtlCol="0">
            <a:spAutoFit/>
          </a:bodyPr>
          <a:lstStyle/>
          <a:p>
            <a:r>
              <a:rPr lang="tr-TR" sz="2800" b="1" dirty="0" smtClean="0">
                <a:solidFill>
                  <a:schemeClr val="tx2">
                    <a:lumMod val="60000"/>
                    <a:lumOff val="40000"/>
                  </a:schemeClr>
                </a:solidFill>
              </a:rPr>
              <a:t>YÜRÜTÜLEN PROGRAMLAR</a:t>
            </a:r>
            <a:endParaRPr lang="tr-TR" sz="2800" b="1" dirty="0">
              <a:solidFill>
                <a:schemeClr val="tx2">
                  <a:lumMod val="60000"/>
                  <a:lumOff val="40000"/>
                </a:schemeClr>
              </a:solidFill>
            </a:endParaRPr>
          </a:p>
        </p:txBody>
      </p:sp>
      <p:pic>
        <p:nvPicPr>
          <p:cNvPr id="54274" name="Picture 2"/>
          <p:cNvPicPr>
            <a:picLocks noChangeAspect="1" noChangeArrowheads="1"/>
          </p:cNvPicPr>
          <p:nvPr/>
        </p:nvPicPr>
        <p:blipFill>
          <a:blip r:embed="rId3" cstate="print"/>
          <a:srcRect/>
          <a:stretch>
            <a:fillRect/>
          </a:stretch>
        </p:blipFill>
        <p:spPr bwMode="auto">
          <a:xfrm>
            <a:off x="6156176" y="2852936"/>
            <a:ext cx="2736304" cy="3818099"/>
          </a:xfrm>
          <a:prstGeom prst="rect">
            <a:avLst/>
          </a:prstGeom>
          <a:noFill/>
          <a:ln w="9525">
            <a:noFill/>
            <a:miter lim="800000"/>
            <a:headEnd/>
            <a:tailEnd/>
          </a:ln>
        </p:spPr>
      </p:pic>
      <p:pic>
        <p:nvPicPr>
          <p:cNvPr id="54275" name="Picture 3" descr="\\Osman\tarama ricoh\basım\2011\oep-2011-türkçe.jpg"/>
          <p:cNvPicPr>
            <a:picLocks noChangeAspect="1" noChangeArrowheads="1"/>
          </p:cNvPicPr>
          <p:nvPr/>
        </p:nvPicPr>
        <p:blipFill>
          <a:blip r:embed="rId4" cstate="print"/>
          <a:srcRect/>
          <a:stretch>
            <a:fillRect/>
          </a:stretch>
        </p:blipFill>
        <p:spPr bwMode="auto">
          <a:xfrm>
            <a:off x="179512" y="548680"/>
            <a:ext cx="2987824" cy="4581128"/>
          </a:xfrm>
          <a:prstGeom prst="rect">
            <a:avLst/>
          </a:prstGeom>
          <a:noFill/>
        </p:spPr>
      </p:pic>
    </p:spTree>
    <p:extLst>
      <p:ext uri="{BB962C8B-B14F-4D97-AF65-F5344CB8AC3E}">
        <p14:creationId xmlns:p14="http://schemas.microsoft.com/office/powerpoint/2010/main" val="37842454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latin typeface="Arial" pitchFamily="34" charset="0"/>
                <a:cs typeface="Arial" pitchFamily="34" charset="0"/>
              </a:rPr>
              <a:t>DSÖ optimal beslenme :</a:t>
            </a:r>
            <a:br>
              <a:rPr lang="tr-TR" sz="3200" b="1" dirty="0" smtClean="0">
                <a:latin typeface="Arial" pitchFamily="34" charset="0"/>
                <a:cs typeface="Arial" pitchFamily="34" charset="0"/>
              </a:rPr>
            </a:br>
            <a:endParaRPr lang="tr-TR" sz="3200" b="1" dirty="0">
              <a:latin typeface="Arial" pitchFamily="34" charset="0"/>
              <a:cs typeface="Arial" pitchFamily="34" charset="0"/>
            </a:endParaRPr>
          </a:p>
        </p:txBody>
      </p:sp>
      <p:sp>
        <p:nvSpPr>
          <p:cNvPr id="3" name="İçerik Yer Tutucusu 2"/>
          <p:cNvSpPr>
            <a:spLocks noGrp="1"/>
          </p:cNvSpPr>
          <p:nvPr>
            <p:ph idx="1"/>
          </p:nvPr>
        </p:nvSpPr>
        <p:spPr>
          <a:xfrm>
            <a:off x="457200" y="1124744"/>
            <a:ext cx="8229600" cy="5001419"/>
          </a:xfrm>
        </p:spPr>
        <p:txBody>
          <a:bodyPr>
            <a:normAutofit fontScale="62500" lnSpcReduction="20000"/>
          </a:bodyPr>
          <a:lstStyle/>
          <a:p>
            <a:endParaRPr lang="tr-TR" dirty="0" smtClean="0"/>
          </a:p>
          <a:p>
            <a:r>
              <a:rPr lang="tr-TR" dirty="0" smtClean="0">
                <a:latin typeface="Arial" pitchFamily="34" charset="0"/>
                <a:cs typeface="Arial" pitchFamily="34" charset="0"/>
              </a:rPr>
              <a:t>Sağlıklı bir kilonun sürdürülebilmesi için yiyeceklerden alınan enerji ile fiziksel aktivitede harcanan enerji arasında denge oluşturmalıdır.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Toplam yağlardan anılan enerji kısıtlanmalıdır (toplam enerjinin %30’unu aşmamalıdır) ve yağ tüketimini doymuş yağdan doymamış yağa ve trans-yağ asitlerinin eliminasyonuna doğru yönlendirmelidir.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Serbest şekerlerin alımını kısıtlanmalıdır.(DSÖ günlük kalori ihtiyacının %10u)</a:t>
            </a:r>
          </a:p>
          <a:p>
            <a:endParaRPr lang="tr-TR" dirty="0" smtClean="0">
              <a:latin typeface="Arial" pitchFamily="34" charset="0"/>
              <a:cs typeface="Arial" pitchFamily="34" charset="0"/>
            </a:endParaRPr>
          </a:p>
          <a:p>
            <a:r>
              <a:rPr lang="tr-TR" dirty="0" smtClean="0">
                <a:latin typeface="Arial" pitchFamily="34" charset="0"/>
                <a:cs typeface="Arial" pitchFamily="34" charset="0"/>
              </a:rPr>
              <a:t>Tüm kaynaklardan alınan sodyumu kısıtlanmalı ve tuz iyotlu olmalıdır.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Meyve, baklagiller, tahıl ve ceviz-fındık tüketimi artırılmalıdır.</a:t>
            </a:r>
          </a:p>
          <a:p>
            <a:endParaRPr lang="tr-TR" dirty="0">
              <a:latin typeface="Arial" pitchFamily="34" charset="0"/>
              <a:cs typeface="Arial" pitchFamily="34" charset="0"/>
            </a:endParaRPr>
          </a:p>
        </p:txBody>
      </p:sp>
    </p:spTree>
    <p:extLst>
      <p:ext uri="{BB962C8B-B14F-4D97-AF65-F5344CB8AC3E}">
        <p14:creationId xmlns:p14="http://schemas.microsoft.com/office/powerpoint/2010/main" val="2692044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a:bodyPr>
          <a:lstStyle/>
          <a:p>
            <a:r>
              <a:rPr lang="tr-TR" b="1" dirty="0"/>
              <a:t>Dünya Sağlık </a:t>
            </a:r>
            <a:r>
              <a:rPr lang="tr-TR" b="1" dirty="0" smtClean="0"/>
              <a:t>Örgütü </a:t>
            </a:r>
            <a:r>
              <a:rPr lang="tr-TR" dirty="0" smtClean="0"/>
              <a:t>kronik </a:t>
            </a:r>
            <a:r>
              <a:rPr lang="tr-TR" dirty="0"/>
              <a:t>hastalıklardan korunmaya yönelik önerilerinde;</a:t>
            </a:r>
          </a:p>
          <a:p>
            <a:pPr>
              <a:buNone/>
            </a:pPr>
            <a:r>
              <a:rPr lang="tr-TR" dirty="0" smtClean="0"/>
              <a:t>   -</a:t>
            </a:r>
            <a:r>
              <a:rPr lang="tr-TR" b="1" dirty="0"/>
              <a:t>Saflaştırılmamış tahıl ürünleri </a:t>
            </a:r>
            <a:r>
              <a:rPr lang="tr-TR" dirty="0"/>
              <a:t>ve </a:t>
            </a:r>
            <a:r>
              <a:rPr lang="tr-TR" dirty="0" err="1"/>
              <a:t>kurubaklagillerin</a:t>
            </a:r>
            <a:r>
              <a:rPr lang="tr-TR" dirty="0"/>
              <a:t> tüketiminin artırılarak günlük diyet posası alımının 25 g civarına çıkarılması yer </a:t>
            </a:r>
            <a:r>
              <a:rPr lang="tr-TR" dirty="0" smtClean="0"/>
              <a:t>almaktadır</a:t>
            </a:r>
            <a:r>
              <a:rPr lang="tr-TR" sz="1200" dirty="0" smtClean="0"/>
              <a:t>.(DSÖ Kronik Hastalıkların Önlenmesi ve Sağlıklı  Beslenme Önerileri)</a:t>
            </a:r>
          </a:p>
          <a:p>
            <a:endParaRPr lang="tr-TR" dirty="0"/>
          </a:p>
        </p:txBody>
      </p:sp>
      <p:pic>
        <p:nvPicPr>
          <p:cNvPr id="4" name="Picture 3" descr="ekmek_kesmek_brot_schneiden"/>
          <p:cNvPicPr>
            <a:picLocks noChangeAspect="1" noChangeArrowheads="1"/>
          </p:cNvPicPr>
          <p:nvPr/>
        </p:nvPicPr>
        <p:blipFill>
          <a:blip r:embed="rId2" cstate="print"/>
          <a:srcRect/>
          <a:stretch>
            <a:fillRect/>
          </a:stretch>
        </p:blipFill>
        <p:spPr bwMode="auto">
          <a:xfrm>
            <a:off x="2267744" y="3717032"/>
            <a:ext cx="4104456" cy="28803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TBSA 2010 Besin tüketimi</a:t>
            </a:r>
            <a:endParaRPr lang="tr-TR" dirty="0"/>
          </a:p>
        </p:txBody>
      </p:sp>
      <p:sp>
        <p:nvSpPr>
          <p:cNvPr id="3" name="2 İçerik Yer Tutucusu"/>
          <p:cNvSpPr>
            <a:spLocks noGrp="1"/>
          </p:cNvSpPr>
          <p:nvPr>
            <p:ph idx="1"/>
          </p:nvPr>
        </p:nvSpPr>
        <p:spPr>
          <a:xfrm>
            <a:off x="323528" y="1340768"/>
            <a:ext cx="8229600" cy="4525963"/>
          </a:xfrm>
        </p:spPr>
        <p:txBody>
          <a:bodyPr/>
          <a:lstStyle/>
          <a:p>
            <a:r>
              <a:rPr lang="tr-TR" sz="2000" dirty="0" smtClean="0"/>
              <a:t>Bakanlığımız koordinasyonunda gerçekleşen Türkiye Beslenme ve Sağlık Araştırması – 2010 verilerine göre bazı besin gruplarının kişi başına besin alım miktarları (g/gün)</a:t>
            </a:r>
          </a:p>
          <a:p>
            <a:endParaRPr lang="tr-TR" dirty="0"/>
          </a:p>
        </p:txBody>
      </p:sp>
      <p:graphicFrame>
        <p:nvGraphicFramePr>
          <p:cNvPr id="4" name="3 Tablo"/>
          <p:cNvGraphicFramePr>
            <a:graphicFrameLocks noGrp="1"/>
          </p:cNvGraphicFramePr>
          <p:nvPr/>
        </p:nvGraphicFramePr>
        <p:xfrm>
          <a:off x="1475656" y="2564904"/>
          <a:ext cx="6096000" cy="3346083"/>
        </p:xfrm>
        <a:graphic>
          <a:graphicData uri="http://schemas.openxmlformats.org/drawingml/2006/table">
            <a:tbl>
              <a:tblPr firstRow="1" bandRow="1">
                <a:tableStyleId>{5C22544A-7EE6-4342-B048-85BDC9FD1C3A}</a:tableStyleId>
              </a:tblPr>
              <a:tblGrid>
                <a:gridCol w="3048000"/>
                <a:gridCol w="3048000"/>
              </a:tblGrid>
              <a:tr h="371787">
                <a:tc>
                  <a:txBody>
                    <a:bodyPr/>
                    <a:lstStyle/>
                    <a:p>
                      <a:r>
                        <a:rPr lang="tr-TR" sz="1800" dirty="0" smtClean="0"/>
                        <a:t>Besin Grupları</a:t>
                      </a:r>
                      <a:endParaRPr lang="tr-TR" sz="1800" dirty="0"/>
                    </a:p>
                  </a:txBody>
                  <a:tcPr marT="45837" marB="45837"/>
                </a:tc>
                <a:tc>
                  <a:txBody>
                    <a:bodyPr/>
                    <a:lstStyle/>
                    <a:p>
                      <a:pPr algn="ctr"/>
                      <a:r>
                        <a:rPr lang="tr-TR" sz="1800" dirty="0" smtClean="0"/>
                        <a:t>g/gün/birey</a:t>
                      </a:r>
                      <a:endParaRPr lang="tr-TR" sz="1800" dirty="0"/>
                    </a:p>
                  </a:txBody>
                  <a:tcPr marT="45837" marB="45837"/>
                </a:tc>
              </a:tr>
              <a:tr h="371787">
                <a:tc>
                  <a:txBody>
                    <a:bodyPr/>
                    <a:lstStyle/>
                    <a:p>
                      <a:r>
                        <a:rPr lang="tr-TR" sz="1800" dirty="0" smtClean="0"/>
                        <a:t>Ekmek ve tahıllar</a:t>
                      </a:r>
                      <a:endParaRPr lang="tr-TR" sz="1800" dirty="0"/>
                    </a:p>
                  </a:txBody>
                  <a:tcPr marT="45837" marB="45837"/>
                </a:tc>
                <a:tc>
                  <a:txBody>
                    <a:bodyPr/>
                    <a:lstStyle/>
                    <a:p>
                      <a:pPr algn="ctr"/>
                      <a:r>
                        <a:rPr lang="tr-TR" sz="1800" dirty="0" smtClean="0"/>
                        <a:t>277,2</a:t>
                      </a:r>
                      <a:endParaRPr lang="tr-TR" sz="1800" dirty="0"/>
                    </a:p>
                  </a:txBody>
                  <a:tcPr marT="45837" marB="45837"/>
                </a:tc>
              </a:tr>
              <a:tr h="371787">
                <a:tc>
                  <a:txBody>
                    <a:bodyPr/>
                    <a:lstStyle/>
                    <a:p>
                      <a:r>
                        <a:rPr lang="tr-TR" sz="1800" dirty="0" smtClean="0"/>
                        <a:t>Şeker ve şekerli besinler</a:t>
                      </a:r>
                      <a:endParaRPr lang="tr-TR" sz="1800" dirty="0"/>
                    </a:p>
                  </a:txBody>
                  <a:tcPr marT="45837" marB="45837"/>
                </a:tc>
                <a:tc>
                  <a:txBody>
                    <a:bodyPr/>
                    <a:lstStyle/>
                    <a:p>
                      <a:pPr algn="ctr"/>
                      <a:r>
                        <a:rPr lang="tr-TR" sz="1800" dirty="0" smtClean="0"/>
                        <a:t>33,0</a:t>
                      </a:r>
                      <a:endParaRPr lang="tr-TR" sz="1800" dirty="0"/>
                    </a:p>
                  </a:txBody>
                  <a:tcPr marT="45837" marB="45837"/>
                </a:tc>
              </a:tr>
              <a:tr h="371787">
                <a:tc>
                  <a:txBody>
                    <a:bodyPr/>
                    <a:lstStyle/>
                    <a:p>
                      <a:r>
                        <a:rPr lang="tr-TR" sz="1800" dirty="0" smtClean="0"/>
                        <a:t>Toplam katı ve sıvı yağ</a:t>
                      </a:r>
                      <a:endParaRPr lang="tr-TR" sz="1800" dirty="0"/>
                    </a:p>
                  </a:txBody>
                  <a:tcPr marT="45837" marB="45837"/>
                </a:tc>
                <a:tc>
                  <a:txBody>
                    <a:bodyPr/>
                    <a:lstStyle/>
                    <a:p>
                      <a:pPr algn="ctr"/>
                      <a:r>
                        <a:rPr lang="tr-TR" sz="1800" dirty="0" smtClean="0"/>
                        <a:t>32,8</a:t>
                      </a:r>
                      <a:endParaRPr lang="tr-TR" sz="1800" dirty="0"/>
                    </a:p>
                  </a:txBody>
                  <a:tcPr marT="45837" marB="45837"/>
                </a:tc>
              </a:tr>
              <a:tr h="371787">
                <a:tc>
                  <a:txBody>
                    <a:bodyPr/>
                    <a:lstStyle/>
                    <a:p>
                      <a:r>
                        <a:rPr lang="tr-TR" sz="1800" dirty="0" smtClean="0"/>
                        <a:t>Et</a:t>
                      </a:r>
                      <a:r>
                        <a:rPr lang="tr-TR" sz="1800" baseline="0" dirty="0" smtClean="0"/>
                        <a:t> grubu</a:t>
                      </a:r>
                      <a:endParaRPr lang="tr-TR" sz="1800" dirty="0"/>
                    </a:p>
                  </a:txBody>
                  <a:tcPr marT="45837" marB="45837"/>
                </a:tc>
                <a:tc>
                  <a:txBody>
                    <a:bodyPr/>
                    <a:lstStyle/>
                    <a:p>
                      <a:pPr algn="ctr"/>
                      <a:r>
                        <a:rPr lang="tr-TR" sz="1800" dirty="0" smtClean="0"/>
                        <a:t>69,3</a:t>
                      </a:r>
                      <a:endParaRPr lang="tr-TR" sz="1800" dirty="0"/>
                    </a:p>
                  </a:txBody>
                  <a:tcPr marT="45837" marB="45837"/>
                </a:tc>
              </a:tr>
              <a:tr h="371787">
                <a:tc>
                  <a:txBody>
                    <a:bodyPr/>
                    <a:lstStyle/>
                    <a:p>
                      <a:r>
                        <a:rPr lang="tr-TR" sz="1800" dirty="0" smtClean="0"/>
                        <a:t>Yumurta</a:t>
                      </a:r>
                      <a:endParaRPr lang="tr-TR" sz="1800" dirty="0"/>
                    </a:p>
                  </a:txBody>
                  <a:tcPr marT="45837" marB="45837"/>
                </a:tc>
                <a:tc>
                  <a:txBody>
                    <a:bodyPr/>
                    <a:lstStyle/>
                    <a:p>
                      <a:pPr algn="ctr"/>
                      <a:r>
                        <a:rPr lang="tr-TR" sz="1800" dirty="0" smtClean="0"/>
                        <a:t>24,4</a:t>
                      </a:r>
                      <a:endParaRPr lang="tr-TR" sz="1800" dirty="0"/>
                    </a:p>
                  </a:txBody>
                  <a:tcPr marT="45837" marB="45837"/>
                </a:tc>
              </a:tr>
              <a:tr h="371787">
                <a:tc>
                  <a:txBody>
                    <a:bodyPr/>
                    <a:lstStyle/>
                    <a:p>
                      <a:r>
                        <a:rPr lang="tr-TR" sz="1800" dirty="0" smtClean="0"/>
                        <a:t>Kuru baklagiller</a:t>
                      </a:r>
                      <a:endParaRPr lang="tr-TR" sz="1800" dirty="0"/>
                    </a:p>
                  </a:txBody>
                  <a:tcPr marT="45837" marB="45837"/>
                </a:tc>
                <a:tc>
                  <a:txBody>
                    <a:bodyPr/>
                    <a:lstStyle/>
                    <a:p>
                      <a:pPr algn="ctr"/>
                      <a:r>
                        <a:rPr lang="tr-TR" sz="1800" dirty="0" smtClean="0"/>
                        <a:t>9,1</a:t>
                      </a:r>
                      <a:endParaRPr lang="tr-TR" sz="1800" dirty="0"/>
                    </a:p>
                  </a:txBody>
                  <a:tcPr marT="45837" marB="45837"/>
                </a:tc>
              </a:tr>
              <a:tr h="371787">
                <a:tc>
                  <a:txBody>
                    <a:bodyPr/>
                    <a:lstStyle/>
                    <a:p>
                      <a:r>
                        <a:rPr lang="tr-TR" sz="1800" dirty="0" smtClean="0"/>
                        <a:t>Süt ve ürünleri</a:t>
                      </a:r>
                      <a:endParaRPr lang="tr-TR" sz="1800" dirty="0"/>
                    </a:p>
                  </a:txBody>
                  <a:tcPr marT="45837" marB="45837"/>
                </a:tc>
                <a:tc>
                  <a:txBody>
                    <a:bodyPr/>
                    <a:lstStyle/>
                    <a:p>
                      <a:pPr algn="ctr"/>
                      <a:r>
                        <a:rPr lang="tr-TR" sz="1800" dirty="0" smtClean="0"/>
                        <a:t>188,9</a:t>
                      </a:r>
                      <a:endParaRPr lang="tr-TR" sz="1800" dirty="0"/>
                    </a:p>
                  </a:txBody>
                  <a:tcPr marT="45837" marB="45837"/>
                </a:tc>
              </a:tr>
              <a:tr h="371787">
                <a:tc>
                  <a:txBody>
                    <a:bodyPr/>
                    <a:lstStyle/>
                    <a:p>
                      <a:r>
                        <a:rPr lang="tr-TR" sz="1800" dirty="0" smtClean="0"/>
                        <a:t>Sebze ve meyve grubu</a:t>
                      </a:r>
                      <a:endParaRPr lang="tr-TR" sz="1800" dirty="0"/>
                    </a:p>
                  </a:txBody>
                  <a:tcPr marT="45837" marB="45837"/>
                </a:tc>
                <a:tc>
                  <a:txBody>
                    <a:bodyPr/>
                    <a:lstStyle/>
                    <a:p>
                      <a:pPr algn="ctr"/>
                      <a:r>
                        <a:rPr lang="tr-TR" sz="1800" dirty="0" smtClean="0"/>
                        <a:t>548,3</a:t>
                      </a:r>
                      <a:endParaRPr lang="tr-TR" sz="1800" dirty="0"/>
                    </a:p>
                  </a:txBody>
                  <a:tcPr marT="45837" marB="45837"/>
                </a:tc>
              </a:tr>
            </a:tbl>
          </a:graphicData>
        </a:graphic>
      </p:graphicFrame>
      <p:sp>
        <p:nvSpPr>
          <p:cNvPr id="5" name="Rectangle 4"/>
          <p:cNvSpPr/>
          <p:nvPr/>
        </p:nvSpPr>
        <p:spPr>
          <a:xfrm>
            <a:off x="107504" y="6021288"/>
            <a:ext cx="4572000" cy="646331"/>
          </a:xfrm>
          <a:prstGeom prst="rect">
            <a:avLst/>
          </a:prstGeom>
        </p:spPr>
        <p:txBody>
          <a:bodyPr>
            <a:spAutoFit/>
          </a:bodyPr>
          <a:lstStyle/>
          <a:p>
            <a:r>
              <a:rPr lang="tr-TR" dirty="0" smtClean="0"/>
              <a:t>erkeklerde 325.3 gr gün/birey</a:t>
            </a:r>
          </a:p>
          <a:p>
            <a:r>
              <a:rPr lang="tr-TR" dirty="0" smtClean="0"/>
              <a:t>Kadınlarda 221.4g gün /birey </a:t>
            </a:r>
            <a:endParaRPr lang="tr-TR" dirty="0"/>
          </a:p>
        </p:txBody>
      </p:sp>
    </p:spTree>
    <p:extLst>
      <p:ext uri="{BB962C8B-B14F-4D97-AF65-F5344CB8AC3E}">
        <p14:creationId xmlns:p14="http://schemas.microsoft.com/office/powerpoint/2010/main" val="2228746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t>
            </a:r>
            <a:r>
              <a:rPr lang="tr-TR" sz="3100" dirty="0" smtClean="0"/>
              <a:t>Türkiye’de	 temel	 gıda	 maddelerinin	 tüketimi   	1974    1984       2010</a:t>
            </a:r>
            <a:endParaRPr lang="tr-TR" dirty="0"/>
          </a:p>
        </p:txBody>
      </p:sp>
      <p:sp>
        <p:nvSpPr>
          <p:cNvPr id="3" name="Content Placeholder 2"/>
          <p:cNvSpPr>
            <a:spLocks noGrp="1"/>
          </p:cNvSpPr>
          <p:nvPr>
            <p:ph idx="1"/>
          </p:nvPr>
        </p:nvSpPr>
        <p:spPr/>
        <p:txBody>
          <a:bodyPr>
            <a:normAutofit fontScale="62500" lnSpcReduction="20000"/>
          </a:bodyPr>
          <a:lstStyle/>
          <a:p>
            <a:r>
              <a:rPr lang="tr-TR" b="1" dirty="0" smtClean="0"/>
              <a:t>Ekmek			402	 360	      197</a:t>
            </a:r>
          </a:p>
          <a:p>
            <a:r>
              <a:rPr lang="tr-TR" b="1" dirty="0" smtClean="0"/>
              <a:t>Diğer	tahıllar 			91 	  93 	       67</a:t>
            </a:r>
          </a:p>
          <a:p>
            <a:r>
              <a:rPr lang="tr-TR" dirty="0" smtClean="0"/>
              <a:t>Kuru	baklagiller,tohumlar 	10 	  36 	       15</a:t>
            </a:r>
          </a:p>
          <a:p>
            <a:r>
              <a:rPr lang="tr-TR" dirty="0" smtClean="0"/>
              <a:t>Süt,	yoğurt 			79	 69 	       106</a:t>
            </a:r>
          </a:p>
          <a:p>
            <a:r>
              <a:rPr lang="tr-TR" dirty="0" smtClean="0"/>
              <a:t>Peynir 			24 	  23	        44</a:t>
            </a:r>
          </a:p>
          <a:p>
            <a:r>
              <a:rPr lang="tr-TR" dirty="0" smtClean="0"/>
              <a:t>Kırmızıet			 49 	  38 	        26</a:t>
            </a:r>
          </a:p>
          <a:p>
            <a:r>
              <a:rPr lang="tr-TR" dirty="0" smtClean="0"/>
              <a:t>Kümes	hayvanları 	3	   4 	         30</a:t>
            </a:r>
          </a:p>
          <a:p>
            <a:r>
              <a:rPr lang="tr-TR" dirty="0" smtClean="0"/>
              <a:t>Balık 				3 	  7	         4</a:t>
            </a:r>
          </a:p>
          <a:p>
            <a:r>
              <a:rPr lang="tr-TR" dirty="0" smtClean="0"/>
              <a:t>Yumurta 			9	 13	         24</a:t>
            </a:r>
          </a:p>
          <a:p>
            <a:r>
              <a:rPr lang="tr-TR" dirty="0" smtClean="0"/>
              <a:t>Sebze(patates	dahil) 		343 	 245 	         352</a:t>
            </a:r>
          </a:p>
          <a:p>
            <a:r>
              <a:rPr lang="tr-TR" dirty="0" smtClean="0"/>
              <a:t>Meyve 			222 	 173	        188</a:t>
            </a:r>
          </a:p>
          <a:p>
            <a:r>
              <a:rPr lang="tr-TR" dirty="0" smtClean="0"/>
              <a:t>Sıvı	Yağlar(zeytinyağı	dahil) 	19 	  24 	         21</a:t>
            </a:r>
          </a:p>
          <a:p>
            <a:r>
              <a:rPr lang="tr-TR" dirty="0" smtClean="0"/>
              <a:t>Katı	Yağlar(margarin	dahil) 	19 	  24 	          9</a:t>
            </a:r>
          </a:p>
          <a:p>
            <a:r>
              <a:rPr lang="tr-TR" dirty="0" smtClean="0"/>
              <a:t>Şeker	 ve tatlılar 		36	 42 	         31</a:t>
            </a:r>
          </a:p>
        </p:txBody>
      </p:sp>
    </p:spTree>
    <p:extLst>
      <p:ext uri="{BB962C8B-B14F-4D97-AF65-F5344CB8AC3E}">
        <p14:creationId xmlns:p14="http://schemas.microsoft.com/office/powerpoint/2010/main" val="136216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064896" cy="5073427"/>
          </a:xfrm>
        </p:spPr>
        <p:txBody>
          <a:bodyPr>
            <a:normAutofit fontScale="85000" lnSpcReduction="20000"/>
          </a:bodyPr>
          <a:lstStyle/>
          <a:p>
            <a:r>
              <a:rPr lang="tr-TR" dirty="0" smtClean="0"/>
              <a:t>Ülkemizde tahıllardan en çok kullanılan buğdaydır.</a:t>
            </a:r>
          </a:p>
          <a:p>
            <a:r>
              <a:rPr lang="tr-TR" dirty="0" smtClean="0"/>
              <a:t>Ülkemizin bir tahıl ülkesi olması, yıllardır süregelen beslenme alışkanlıkları ve sosyo-ekonomik yapısı nedeniyle ekmeğin beslenmemizdeki önemi daha da fazladır.</a:t>
            </a:r>
          </a:p>
          <a:p>
            <a:r>
              <a:rPr lang="tr-TR" dirty="0" smtClean="0"/>
              <a:t>DSÖ tam </a:t>
            </a:r>
            <a:r>
              <a:rPr lang="tr-TR" dirty="0"/>
              <a:t>tahıl ürünlerinin kullanımı konusunda önerilerde </a:t>
            </a:r>
            <a:r>
              <a:rPr lang="tr-TR" dirty="0" smtClean="0"/>
              <a:t>bulunmaktadır. Özellikle ağırlık kontrolünde, kalp sağlığının korunmasında, kanser ve diyabetin önlenmesinde, sindirim sistemi problemlerinin çözümünde tam tahıllı ürünlerin  olumlu etkileri belirtilmektedir. </a:t>
            </a:r>
          </a:p>
          <a:p>
            <a:r>
              <a:rPr lang="tr-TR" dirty="0" smtClean="0"/>
              <a:t>Yürütülen Programlar kapsamında başta tam buğday ekmeği olmak üzere  tam tahıllı ürünlerin teşvik edilmektedir.  </a:t>
            </a:r>
            <a:endParaRPr lang="tr-TR" dirty="0"/>
          </a:p>
          <a:p>
            <a:endParaRPr lang="tr-TR" dirty="0" smtClean="0"/>
          </a:p>
          <a:p>
            <a:endParaRPr lang="tr-TR" dirty="0"/>
          </a:p>
        </p:txBody>
      </p:sp>
      <p:sp>
        <p:nvSpPr>
          <p:cNvPr id="4" name="3 Başlık"/>
          <p:cNvSpPr>
            <a:spLocks noGrp="1"/>
          </p:cNvSpPr>
          <p:nvPr>
            <p:ph type="title"/>
          </p:nvPr>
        </p:nvSpPr>
        <p:spPr/>
        <p:txBody>
          <a:bodyPr>
            <a:noAutofit/>
          </a:bodyPr>
          <a:lstStyle/>
          <a:p>
            <a:r>
              <a:rPr lang="tr-TR" sz="3600" b="1" dirty="0" smtClean="0"/>
              <a:t>Tahıllar ülkemizde toplumun temel besin grubudur</a:t>
            </a:r>
            <a:br>
              <a:rPr lang="tr-TR" sz="3600" b="1" dirty="0" smtClean="0"/>
            </a:br>
            <a:endParaRPr lang="tr-TR"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36104"/>
          </a:xfrm>
        </p:spPr>
        <p:txBody>
          <a:bodyPr>
            <a:normAutofit fontScale="90000"/>
          </a:bodyPr>
          <a:lstStyle/>
          <a:p>
            <a:r>
              <a:rPr lang="tr-TR" sz="2200" dirty="0" smtClean="0">
                <a:latin typeface="Arial" pitchFamily="34" charset="0"/>
                <a:cs typeface="Arial" pitchFamily="34" charset="0"/>
              </a:rPr>
              <a:t/>
            </a:r>
            <a:br>
              <a:rPr lang="tr-TR" sz="2200" dirty="0" smtClean="0">
                <a:latin typeface="Arial" pitchFamily="34" charset="0"/>
                <a:cs typeface="Arial" pitchFamily="34" charset="0"/>
              </a:rPr>
            </a:br>
            <a:r>
              <a:rPr lang="tr-TR" sz="2200" smtClean="0">
                <a:latin typeface="Arial" pitchFamily="34" charset="0"/>
                <a:cs typeface="Arial" pitchFamily="34" charset="0"/>
              </a:rPr>
              <a:t/>
            </a:r>
            <a:br>
              <a:rPr lang="tr-TR" sz="2200" smtClean="0">
                <a:latin typeface="Arial" pitchFamily="34" charset="0"/>
                <a:cs typeface="Arial" pitchFamily="34" charset="0"/>
              </a:rPr>
            </a:br>
            <a:r>
              <a:rPr lang="tr-TR" sz="2200" smtClean="0">
                <a:latin typeface="Arial" pitchFamily="34" charset="0"/>
                <a:cs typeface="Arial" pitchFamily="34" charset="0"/>
              </a:rPr>
              <a:t>«</a:t>
            </a:r>
            <a:r>
              <a:rPr lang="tr-TR" sz="2200" b="1" smtClean="0">
                <a:latin typeface="Arial" pitchFamily="34" charset="0"/>
                <a:cs typeface="Arial" pitchFamily="34" charset="0"/>
              </a:rPr>
              <a:t>Sonuçtan Nedene»</a:t>
            </a:r>
            <a:r>
              <a:rPr lang="tr-TR" sz="2200" b="1" dirty="0" smtClean="0">
                <a:latin typeface="Arial" pitchFamily="34" charset="0"/>
                <a:cs typeface="Arial" pitchFamily="34" charset="0"/>
              </a:rPr>
              <a:t/>
            </a:r>
            <a:br>
              <a:rPr lang="tr-TR" sz="2200" b="1" dirty="0" smtClean="0">
                <a:latin typeface="Arial" pitchFamily="34" charset="0"/>
                <a:cs typeface="Arial" pitchFamily="34" charset="0"/>
              </a:rPr>
            </a:br>
            <a:r>
              <a:rPr lang="tr-TR" sz="2700" b="1" dirty="0" smtClean="0">
                <a:latin typeface="Arial" pitchFamily="34" charset="0"/>
                <a:cs typeface="Arial" pitchFamily="34" charset="0"/>
              </a:rPr>
              <a:t>Bulaşıcı </a:t>
            </a:r>
            <a:r>
              <a:rPr lang="tr-TR" sz="2700" b="1" dirty="0" smtClean="0">
                <a:latin typeface="Arial" pitchFamily="34" charset="0"/>
                <a:cs typeface="Arial" pitchFamily="34" charset="0"/>
              </a:rPr>
              <a:t>Olmayan Hastalıklar (BOH):</a:t>
            </a:r>
            <a:br>
              <a:rPr lang="tr-TR" sz="2700" b="1" dirty="0" smtClean="0">
                <a:latin typeface="Arial" pitchFamily="34" charset="0"/>
                <a:cs typeface="Arial" pitchFamily="34" charset="0"/>
              </a:rPr>
            </a:br>
            <a:r>
              <a:rPr lang="tr-TR" sz="2700" b="1" dirty="0" smtClean="0">
                <a:latin typeface="Arial" pitchFamily="34" charset="0"/>
                <a:cs typeface="Arial" pitchFamily="34" charset="0"/>
              </a:rPr>
              <a:t>Kardiyovasküler hastalıklar, </a:t>
            </a:r>
            <a:br>
              <a:rPr lang="tr-TR" sz="2700" b="1" dirty="0" smtClean="0">
                <a:latin typeface="Arial" pitchFamily="34" charset="0"/>
                <a:cs typeface="Arial" pitchFamily="34" charset="0"/>
              </a:rPr>
            </a:br>
            <a:r>
              <a:rPr lang="tr-TR" sz="2700" b="1" dirty="0" smtClean="0">
                <a:latin typeface="Arial" pitchFamily="34" charset="0"/>
                <a:cs typeface="Arial" pitchFamily="34" charset="0"/>
              </a:rPr>
              <a:t>diyabet, kanser ve kronik solunum yolu hastalıkları</a:t>
            </a:r>
            <a:r>
              <a:rPr lang="tr-TR" sz="2700" dirty="0" smtClean="0">
                <a:latin typeface="Arial" pitchFamily="34" charset="0"/>
                <a:cs typeface="Arial" pitchFamily="34" charset="0"/>
              </a:rPr>
              <a:t>;</a:t>
            </a:r>
            <a:r>
              <a:rPr lang="tr-TR" dirty="0" smtClean="0">
                <a:latin typeface="Arial" pitchFamily="34" charset="0"/>
                <a:cs typeface="Arial" pitchFamily="34" charset="0"/>
              </a:rPr>
              <a:t/>
            </a:r>
            <a:br>
              <a:rPr lang="tr-TR" dirty="0" smtClean="0">
                <a:latin typeface="Arial" pitchFamily="34" charset="0"/>
                <a:cs typeface="Arial" pitchFamily="34" charset="0"/>
              </a:rPr>
            </a:br>
            <a:endParaRPr lang="tr-TR" dirty="0"/>
          </a:p>
        </p:txBody>
      </p:sp>
      <p:sp>
        <p:nvSpPr>
          <p:cNvPr id="3" name="Content Placeholder 2"/>
          <p:cNvSpPr>
            <a:spLocks noGrp="1"/>
          </p:cNvSpPr>
          <p:nvPr>
            <p:ph idx="1"/>
          </p:nvPr>
        </p:nvSpPr>
        <p:spPr>
          <a:xfrm>
            <a:off x="323528" y="1916832"/>
            <a:ext cx="8229600" cy="4525963"/>
          </a:xfrm>
        </p:spPr>
        <p:txBody>
          <a:bodyPr>
            <a:normAutofit lnSpcReduction="10000"/>
          </a:bodyPr>
          <a:lstStyle/>
          <a:p>
            <a:endParaRPr lang="tr-TR" dirty="0" smtClean="0">
              <a:solidFill>
                <a:prstClr val="black"/>
              </a:solidFill>
              <a:latin typeface="Times New Roman" pitchFamily="18" charset="0"/>
              <a:cs typeface="Times New Roman" pitchFamily="18" charset="0"/>
            </a:endParaRPr>
          </a:p>
          <a:p>
            <a:r>
              <a:rPr lang="tr-TR" sz="2800" dirty="0" smtClean="0">
                <a:latin typeface="Arial" pitchFamily="34" charset="0"/>
                <a:cs typeface="Arial" pitchFamily="34" charset="0"/>
              </a:rPr>
              <a:t>Dünyada tüm ölümlerin %67.8</a:t>
            </a:r>
          </a:p>
          <a:p>
            <a:r>
              <a:rPr lang="tr-TR" sz="2800" dirty="0" smtClean="0">
                <a:latin typeface="Arial" pitchFamily="34" charset="0"/>
                <a:cs typeface="Arial" pitchFamily="34" charset="0"/>
              </a:rPr>
              <a:t>BOH ölümlerin %48’ düşük ve orta gelirli ülkelerde 70 yaşın altında</a:t>
            </a:r>
          </a:p>
          <a:p>
            <a:r>
              <a:rPr lang="tr-TR" sz="2800" dirty="0" smtClean="0">
                <a:latin typeface="Arial" pitchFamily="34" charset="0"/>
                <a:cs typeface="Arial" pitchFamily="34" charset="0"/>
              </a:rPr>
              <a:t>Kalp Hastalıkları, İnme Ve Tip 2 Diyabetin %80’inden Fazlası Önlenebilir</a:t>
            </a:r>
          </a:p>
          <a:p>
            <a:pPr lvl="1">
              <a:buFontTx/>
              <a:buChar char="-"/>
            </a:pPr>
            <a:r>
              <a:rPr lang="tr-TR" dirty="0" smtClean="0">
                <a:latin typeface="Arial" pitchFamily="34" charset="0"/>
                <a:cs typeface="Arial" pitchFamily="34" charset="0"/>
              </a:rPr>
              <a:t>DSÖ Avrupa Bölgesinde Ölümlerin Ve Engelliğin %77’ sinden  </a:t>
            </a:r>
          </a:p>
          <a:p>
            <a:pPr lvl="1">
              <a:buFontTx/>
              <a:buChar char="-"/>
            </a:pPr>
            <a:r>
              <a:rPr lang="tr-TR" dirty="0" smtClean="0">
                <a:latin typeface="Arial" pitchFamily="34" charset="0"/>
                <a:cs typeface="Arial" pitchFamily="34" charset="0"/>
              </a:rPr>
              <a:t>erken ölümlerin neredeyse % 86’ sından sorumludur.</a:t>
            </a:r>
          </a:p>
          <a:p>
            <a:endParaRPr lang="tr-TR" sz="2800" b="1" dirty="0" smtClean="0">
              <a:latin typeface="Arial" pitchFamily="34" charset="0"/>
              <a:cs typeface="Arial" pitchFamily="34" charset="0"/>
            </a:endParaRPr>
          </a:p>
          <a:p>
            <a:endParaRPr lang="tr-TR" b="1" dirty="0" smtClean="0">
              <a:solidFill>
                <a:srgbClr val="FF0000"/>
              </a:solidFill>
              <a:latin typeface="Arial"/>
              <a:cs typeface="Arial"/>
            </a:endParaRP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pPr>
              <a:buNone/>
            </a:pPr>
            <a:r>
              <a:rPr lang="tr-TR" b="1" dirty="0" smtClean="0"/>
              <a:t>Türkiye</a:t>
            </a:r>
            <a:r>
              <a:rPr lang="tr-TR" b="1" dirty="0"/>
              <a:t>’ ye </a:t>
            </a:r>
            <a:r>
              <a:rPr lang="tr-TR" b="1" dirty="0" smtClean="0"/>
              <a:t>Özgü </a:t>
            </a:r>
            <a:r>
              <a:rPr lang="tr-TR" b="1" dirty="0"/>
              <a:t>Beslenme </a:t>
            </a:r>
            <a:r>
              <a:rPr lang="tr-TR" b="1" dirty="0" smtClean="0"/>
              <a:t>Rehberi</a:t>
            </a:r>
          </a:p>
          <a:p>
            <a:endParaRPr lang="tr-TR" dirty="0" smtClean="0"/>
          </a:p>
          <a:p>
            <a:r>
              <a:rPr lang="tr-TR" dirty="0" smtClean="0"/>
              <a:t>EKMEK </a:t>
            </a:r>
            <a:r>
              <a:rPr lang="tr-TR" dirty="0"/>
              <a:t>ve TAHIL </a:t>
            </a:r>
            <a:r>
              <a:rPr lang="tr-TR" dirty="0" smtClean="0"/>
              <a:t>(Buğday</a:t>
            </a:r>
            <a:r>
              <a:rPr lang="tr-TR" dirty="0"/>
              <a:t>, pirinç, </a:t>
            </a:r>
            <a:r>
              <a:rPr lang="tr-TR" dirty="0" smtClean="0"/>
              <a:t>mısır</a:t>
            </a:r>
            <a:r>
              <a:rPr lang="tr-TR" dirty="0"/>
              <a:t>, çavdar ve yulaf gibi </a:t>
            </a:r>
            <a:r>
              <a:rPr lang="tr-TR" dirty="0" smtClean="0"/>
              <a:t>tahıl </a:t>
            </a:r>
            <a:r>
              <a:rPr lang="tr-TR" dirty="0"/>
              <a:t>taneleri ve bunlardan </a:t>
            </a:r>
            <a:r>
              <a:rPr lang="tr-TR" dirty="0" smtClean="0"/>
              <a:t>yapılan </a:t>
            </a:r>
            <a:r>
              <a:rPr lang="tr-TR" dirty="0"/>
              <a:t>un, bulgur, yarma, gevrek ve benzeri ürünler </a:t>
            </a:r>
            <a:r>
              <a:rPr lang="tr-TR" dirty="0" smtClean="0"/>
              <a:t>)</a:t>
            </a:r>
          </a:p>
          <a:p>
            <a:r>
              <a:rPr lang="tr-TR" dirty="0" smtClean="0"/>
              <a:t>Saflaştırılmamış tahıllar başta </a:t>
            </a:r>
            <a:r>
              <a:rPr lang="tr-TR" dirty="0"/>
              <a:t>B1 vitamini (tiamin) olmak üzere B12 </a:t>
            </a:r>
            <a:r>
              <a:rPr lang="tr-TR" dirty="0" smtClean="0"/>
              <a:t>dışındaki </a:t>
            </a:r>
            <a:r>
              <a:rPr lang="tr-TR" dirty="0"/>
              <a:t>B vitaminleri yönünden zengin </a:t>
            </a:r>
            <a:r>
              <a:rPr lang="tr-TR" dirty="0" smtClean="0"/>
              <a:t>olduklarından </a:t>
            </a:r>
            <a:r>
              <a:rPr lang="tr-TR" dirty="0"/>
              <a:t>günlük beslenmede önemli yer tutar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Tam </a:t>
            </a:r>
            <a:r>
              <a:rPr lang="tr-TR" dirty="0" smtClean="0"/>
              <a:t>tahıl </a:t>
            </a:r>
            <a:r>
              <a:rPr lang="tr-TR" dirty="0"/>
              <a:t>unu ve ürünlerinin </a:t>
            </a:r>
            <a:r>
              <a:rPr lang="tr-TR" dirty="0" smtClean="0"/>
              <a:t>yararları</a:t>
            </a:r>
            <a:endParaRPr lang="tr-TR" dirty="0"/>
          </a:p>
        </p:txBody>
      </p:sp>
      <p:sp>
        <p:nvSpPr>
          <p:cNvPr id="3" name="İçerik Yer Tutucusu 2"/>
          <p:cNvSpPr>
            <a:spLocks noGrp="1"/>
          </p:cNvSpPr>
          <p:nvPr>
            <p:ph idx="1"/>
          </p:nvPr>
        </p:nvSpPr>
        <p:spPr/>
        <p:txBody>
          <a:bodyPr>
            <a:normAutofit fontScale="92500" lnSpcReduction="20000"/>
          </a:bodyPr>
          <a:lstStyle/>
          <a:p>
            <a:r>
              <a:rPr lang="tr-TR" dirty="0"/>
              <a:t>Kabuk ve öz </a:t>
            </a:r>
            <a:r>
              <a:rPr lang="tr-TR" dirty="0" smtClean="0"/>
              <a:t>kısmı ayrılmamış tahıllardan yapılan </a:t>
            </a:r>
            <a:r>
              <a:rPr lang="tr-TR" dirty="0"/>
              <a:t>yiyecekler, vitaminler, mineraller ve diyet </a:t>
            </a:r>
            <a:r>
              <a:rPr lang="tr-TR" dirty="0" smtClean="0"/>
              <a:t>posası </a:t>
            </a:r>
            <a:r>
              <a:rPr lang="tr-TR" dirty="0"/>
              <a:t>(diyet lifi) yönünden zengindir. </a:t>
            </a:r>
            <a:endParaRPr lang="tr-TR" dirty="0" smtClean="0"/>
          </a:p>
          <a:p>
            <a:r>
              <a:rPr lang="tr-TR" dirty="0" smtClean="0"/>
              <a:t>Lif içeriği </a:t>
            </a:r>
            <a:r>
              <a:rPr lang="tr-TR" dirty="0"/>
              <a:t>yüksek olan besinlerin tüketimi barsak hareketlerinin düzgün </a:t>
            </a:r>
            <a:r>
              <a:rPr lang="tr-TR" dirty="0" smtClean="0"/>
              <a:t>olmasını sağlar</a:t>
            </a:r>
            <a:r>
              <a:rPr lang="tr-TR" dirty="0"/>
              <a:t>. </a:t>
            </a:r>
            <a:r>
              <a:rPr lang="tr-TR" dirty="0" smtClean="0"/>
              <a:t>Ayrca </a:t>
            </a:r>
            <a:r>
              <a:rPr lang="tr-TR" dirty="0"/>
              <a:t>tam </a:t>
            </a:r>
            <a:r>
              <a:rPr lang="tr-TR" dirty="0" smtClean="0"/>
              <a:t>tahıl </a:t>
            </a:r>
            <a:r>
              <a:rPr lang="tr-TR" dirty="0"/>
              <a:t>ürünlerinin kalori </a:t>
            </a:r>
            <a:r>
              <a:rPr lang="tr-TR" dirty="0" smtClean="0"/>
              <a:t>değerleri </a:t>
            </a:r>
            <a:r>
              <a:rPr lang="tr-TR" dirty="0"/>
              <a:t>de daha </a:t>
            </a:r>
            <a:r>
              <a:rPr lang="tr-TR" dirty="0" smtClean="0"/>
              <a:t>düşüktür.</a:t>
            </a:r>
          </a:p>
          <a:p>
            <a:r>
              <a:rPr lang="tr-TR" dirty="0" smtClean="0"/>
              <a:t> Alışveriş yaparken, tam tahıl ürünlerini (kepekli) tercih ediniz. Tüketime hazır bu ürünlerin (kek, kurabiye, vb.) içinde yağ ve tuzun az olmasına dikkat ediniz.</a:t>
            </a:r>
            <a:endParaRPr lang="tr-TR" dirty="0"/>
          </a:p>
        </p:txBody>
      </p:sp>
    </p:spTree>
    <p:extLst>
      <p:ext uri="{BB962C8B-B14F-4D97-AF65-F5344CB8AC3E}">
        <p14:creationId xmlns:p14="http://schemas.microsoft.com/office/powerpoint/2010/main" val="149543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ÖNERİLER</a:t>
            </a:r>
            <a:endParaRPr lang="tr-TR" dirty="0"/>
          </a:p>
        </p:txBody>
      </p:sp>
      <p:sp>
        <p:nvSpPr>
          <p:cNvPr id="3" name="İçerik Yer Tutucusu 2"/>
          <p:cNvSpPr>
            <a:spLocks noGrp="1"/>
          </p:cNvSpPr>
          <p:nvPr>
            <p:ph idx="1"/>
          </p:nvPr>
        </p:nvSpPr>
        <p:spPr>
          <a:xfrm>
            <a:off x="2843808" y="1124744"/>
            <a:ext cx="5842992" cy="4525963"/>
          </a:xfrm>
        </p:spPr>
        <p:txBody>
          <a:bodyPr>
            <a:normAutofit fontScale="62500" lnSpcReduction="20000"/>
          </a:bodyPr>
          <a:lstStyle/>
          <a:p>
            <a:r>
              <a:rPr lang="tr-TR" dirty="0"/>
              <a:t>Tam </a:t>
            </a:r>
            <a:r>
              <a:rPr lang="tr-TR" dirty="0" smtClean="0"/>
              <a:t>tahıl </a:t>
            </a:r>
            <a:r>
              <a:rPr lang="tr-TR" dirty="0"/>
              <a:t>ürünlerini tüketin.</a:t>
            </a:r>
          </a:p>
          <a:p>
            <a:r>
              <a:rPr lang="tr-TR" dirty="0"/>
              <a:t>Tüketilecek miktar bireyin </a:t>
            </a:r>
            <a:r>
              <a:rPr lang="tr-TR" dirty="0" smtClean="0"/>
              <a:t>ağırlık </a:t>
            </a:r>
            <a:r>
              <a:rPr lang="tr-TR" dirty="0"/>
              <a:t>ve bedensel </a:t>
            </a:r>
            <a:r>
              <a:rPr lang="tr-TR" dirty="0" smtClean="0"/>
              <a:t>çalışma </a:t>
            </a:r>
            <a:r>
              <a:rPr lang="tr-TR" dirty="0"/>
              <a:t>durumuna göre </a:t>
            </a:r>
            <a:r>
              <a:rPr lang="tr-TR" dirty="0" smtClean="0"/>
              <a:t>değişir</a:t>
            </a:r>
            <a:r>
              <a:rPr lang="tr-TR" dirty="0"/>
              <a:t>.</a:t>
            </a:r>
          </a:p>
          <a:p>
            <a:r>
              <a:rPr lang="tr-TR" dirty="0"/>
              <a:t>Az hareketli, </a:t>
            </a:r>
            <a:r>
              <a:rPr lang="tr-TR" dirty="0" smtClean="0"/>
              <a:t>şişman </a:t>
            </a:r>
            <a:r>
              <a:rPr lang="tr-TR" dirty="0"/>
              <a:t>bireylere günde 3 ince dilim ekmek (75 g) yeterli </a:t>
            </a:r>
            <a:r>
              <a:rPr lang="tr-TR" dirty="0" smtClean="0"/>
              <a:t>iken zayıf </a:t>
            </a:r>
            <a:r>
              <a:rPr lang="tr-TR" dirty="0"/>
              <a:t>bireyler, </a:t>
            </a:r>
            <a:r>
              <a:rPr lang="tr-TR" dirty="0" smtClean="0"/>
              <a:t>ağır işte çalışanlar </a:t>
            </a:r>
            <a:r>
              <a:rPr lang="tr-TR" dirty="0"/>
              <a:t>bunun 3-5 </a:t>
            </a:r>
            <a:r>
              <a:rPr lang="tr-TR" dirty="0" smtClean="0"/>
              <a:t>katın</a:t>
            </a:r>
            <a:r>
              <a:rPr lang="tr-TR" dirty="0"/>
              <a:t>ı</a:t>
            </a:r>
            <a:r>
              <a:rPr lang="tr-TR" dirty="0" smtClean="0"/>
              <a:t> </a:t>
            </a:r>
            <a:r>
              <a:rPr lang="tr-TR" dirty="0"/>
              <a:t>yiyebilirler.</a:t>
            </a:r>
          </a:p>
          <a:p>
            <a:r>
              <a:rPr lang="tr-TR" dirty="0"/>
              <a:t>Tam </a:t>
            </a:r>
            <a:r>
              <a:rPr lang="tr-TR" dirty="0" smtClean="0"/>
              <a:t>tahıl </a:t>
            </a:r>
            <a:r>
              <a:rPr lang="tr-TR" dirty="0"/>
              <a:t>ürünleri günde 6 porsiyon (6 dilim ekmek veya 3 dilim </a:t>
            </a:r>
            <a:r>
              <a:rPr lang="tr-TR" dirty="0" smtClean="0"/>
              <a:t>ekmek, 1 </a:t>
            </a:r>
            <a:r>
              <a:rPr lang="tr-TR" dirty="0"/>
              <a:t>kepçe unlu çorba, 4 yemek </a:t>
            </a:r>
            <a:r>
              <a:rPr lang="tr-TR" dirty="0" smtClean="0"/>
              <a:t>kaşık </a:t>
            </a:r>
            <a:r>
              <a:rPr lang="tr-TR" dirty="0"/>
              <a:t>pilav </a:t>
            </a:r>
            <a:r>
              <a:rPr lang="tr-TR" dirty="0" smtClean="0"/>
              <a:t>tercihen bulgur gibi</a:t>
            </a:r>
            <a:r>
              <a:rPr lang="tr-TR" dirty="0"/>
              <a:t>) tüketilebilir. </a:t>
            </a:r>
            <a:r>
              <a:rPr lang="tr-TR" dirty="0" smtClean="0"/>
              <a:t>Ağır işte çalışan enerji </a:t>
            </a:r>
            <a:r>
              <a:rPr lang="tr-TR" dirty="0"/>
              <a:t>gereksinimi fazla olanlar bu gruptan daha fazla tüketebilirler.</a:t>
            </a:r>
          </a:p>
          <a:p>
            <a:r>
              <a:rPr lang="tr-TR" dirty="0"/>
              <a:t>Tam </a:t>
            </a:r>
            <a:r>
              <a:rPr lang="tr-TR" dirty="0" smtClean="0"/>
              <a:t>tahıl </a:t>
            </a:r>
            <a:r>
              <a:rPr lang="tr-TR" dirty="0"/>
              <a:t>ürünlerini her gün hatta her </a:t>
            </a:r>
            <a:r>
              <a:rPr lang="tr-TR" dirty="0" smtClean="0"/>
              <a:t>öğün </a:t>
            </a:r>
            <a:r>
              <a:rPr lang="tr-TR" dirty="0"/>
              <a:t>tüketin.</a:t>
            </a:r>
          </a:p>
          <a:p>
            <a:r>
              <a:rPr lang="tr-TR" dirty="0"/>
              <a:t>Protein ve vitamin </a:t>
            </a:r>
            <a:r>
              <a:rPr lang="tr-TR" dirty="0" smtClean="0"/>
              <a:t>içeriğini arttırmak </a:t>
            </a:r>
            <a:r>
              <a:rPr lang="tr-TR" dirty="0"/>
              <a:t>için </a:t>
            </a:r>
            <a:r>
              <a:rPr lang="tr-TR" dirty="0" smtClean="0"/>
              <a:t>diğer besinlerle </a:t>
            </a:r>
            <a:r>
              <a:rPr lang="sv-SE" dirty="0" smtClean="0"/>
              <a:t>kuru </a:t>
            </a:r>
            <a:r>
              <a:rPr lang="sv-SE" dirty="0"/>
              <a:t>baklagiller, süt ve ürünleri) birlikte </a:t>
            </a:r>
            <a:r>
              <a:rPr lang="sv-SE" dirty="0" smtClean="0"/>
              <a:t>tüket</a:t>
            </a:r>
            <a:r>
              <a:rPr lang="tr-TR" dirty="0" smtClean="0"/>
              <a:t>in</a:t>
            </a:r>
            <a:endParaRPr lang="tr-TR" dirty="0"/>
          </a:p>
          <a:p>
            <a:endParaRPr lang="tr-TR" dirty="0"/>
          </a:p>
        </p:txBody>
      </p:sp>
      <p:pic>
        <p:nvPicPr>
          <p:cNvPr id="4" name="Picture 4" descr="Sağlıklı Beslenme Öneri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764704"/>
            <a:ext cx="2267745" cy="3786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5736" y="5373216"/>
            <a:ext cx="4572000" cy="923330"/>
          </a:xfrm>
          <a:prstGeom prst="rect">
            <a:avLst/>
          </a:prstGeom>
        </p:spPr>
        <p:txBody>
          <a:bodyPr>
            <a:spAutoFit/>
          </a:bodyPr>
          <a:lstStyle/>
          <a:p>
            <a:r>
              <a:rPr lang="tr-TR" dirty="0" smtClean="0"/>
              <a:t>1 porsiyon ekmek grubu = Ekmek, 1 orta dilim, 25-50 gr Unlu çorba, 1 orta boy kepçe Pilav veya makarna (pişmiş)4 yemek kaşığı</a:t>
            </a:r>
            <a:endParaRPr lang="tr-TR" dirty="0"/>
          </a:p>
        </p:txBody>
      </p:sp>
    </p:spTree>
    <p:extLst>
      <p:ext uri="{BB962C8B-B14F-4D97-AF65-F5344CB8AC3E}">
        <p14:creationId xmlns:p14="http://schemas.microsoft.com/office/powerpoint/2010/main" val="196974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Tam buğday ekmeği ve ekmekle ilgili çalışmalarımız</a:t>
            </a:r>
            <a:endParaRPr lang="tr-TR" b="1" dirty="0"/>
          </a:p>
        </p:txBody>
      </p:sp>
      <p:sp>
        <p:nvSpPr>
          <p:cNvPr id="3" name="2 İçerik Yer Tutucusu"/>
          <p:cNvSpPr>
            <a:spLocks noGrp="1"/>
          </p:cNvSpPr>
          <p:nvPr>
            <p:ph idx="1"/>
          </p:nvPr>
        </p:nvSpPr>
        <p:spPr>
          <a:xfrm>
            <a:off x="3491880" y="1600200"/>
            <a:ext cx="5194920" cy="4525963"/>
          </a:xfrm>
        </p:spPr>
        <p:txBody>
          <a:bodyPr>
            <a:normAutofit fontScale="55000" lnSpcReduction="20000"/>
          </a:bodyPr>
          <a:lstStyle/>
          <a:p>
            <a:r>
              <a:rPr lang="tr-TR" dirty="0" smtClean="0"/>
              <a:t>T.C Toprak </a:t>
            </a:r>
            <a:r>
              <a:rPr lang="tr-TR" dirty="0" err="1" smtClean="0"/>
              <a:t>Mahsülleri</a:t>
            </a:r>
            <a:r>
              <a:rPr lang="tr-TR" dirty="0" smtClean="0"/>
              <a:t> Ofisi koordinatörlüğünde yürütülen  “Ekmek İsrafını Önleme Kampanyası” kapsamında </a:t>
            </a:r>
            <a:r>
              <a:rPr lang="tr-TR" b="1" dirty="0" smtClean="0"/>
              <a:t> </a:t>
            </a:r>
            <a:r>
              <a:rPr lang="tr-TR" dirty="0" smtClean="0"/>
              <a:t>ilgili Başbakanlık Genelgesi ( 02 Nisan 2013 tarihli ve 28606 sayılı Resmi Gazete'de yayımlandı) ile </a:t>
            </a:r>
            <a:r>
              <a:rPr lang="tr-TR" b="1" dirty="0" smtClean="0"/>
              <a:t> </a:t>
            </a:r>
            <a:r>
              <a:rPr lang="tr-TR" dirty="0" smtClean="0"/>
              <a:t>kampanyanın tam buğday ekmeğini yaygınlaştırma amacını da içine alacak şekilde, ekmek israfı  konusunda toplum bilinci oluşturulması konularında  ilgili kamu kurum ve kuruluşlarına sorumluluk verilmektedir.</a:t>
            </a:r>
          </a:p>
          <a:p>
            <a:r>
              <a:rPr lang="tr-TR" dirty="0" smtClean="0"/>
              <a:t>Bu kapsamda  Sağlık Bakanlığı 81 il Halk Sağlığı Müdürlükleri çerçevesinde  çalışmalar yürütülmüştür.  </a:t>
            </a:r>
          </a:p>
          <a:p>
            <a:pPr lvl="0"/>
            <a:r>
              <a:rPr lang="tr-TR" dirty="0" smtClean="0"/>
              <a:t>Gıda Tarım ve Hayvancılık Bakanlığı işbirliğinde Ekmek ve ekmek Çeşitleri Tebliğinde yapılan düzenleme ile ekmekte tuz miktarı 1.75 gramdan 1.5 grama düşürülmüş ve ekmeğin kepek içeriği arttırılmıştır.(Türk Gıda Kodeksi Ekmek ve Ekmek Çeşitleri Tebliği (Tebliğ No: 2012/2))</a:t>
            </a:r>
          </a:p>
          <a:p>
            <a:endParaRPr lang="tr-TR" dirty="0" smtClean="0"/>
          </a:p>
          <a:p>
            <a:endParaRPr lang="tr-TR" dirty="0"/>
          </a:p>
        </p:txBody>
      </p:sp>
      <p:pic>
        <p:nvPicPr>
          <p:cNvPr id="4" name="Picture 2"/>
          <p:cNvPicPr>
            <a:picLocks noChangeAspect="1" noChangeArrowheads="1"/>
          </p:cNvPicPr>
          <p:nvPr/>
        </p:nvPicPr>
        <p:blipFill>
          <a:blip r:embed="rId2" cstate="print"/>
          <a:srcRect/>
          <a:stretch>
            <a:fillRect/>
          </a:stretch>
        </p:blipFill>
        <p:spPr bwMode="auto">
          <a:xfrm>
            <a:off x="467544" y="1628800"/>
            <a:ext cx="2952328" cy="40324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GLISEMIK INDEKS</a:t>
            </a:r>
            <a:endParaRPr lang="tr-TR" dirty="0"/>
          </a:p>
        </p:txBody>
      </p:sp>
      <p:sp>
        <p:nvSpPr>
          <p:cNvPr id="3" name="Content Placeholder 2"/>
          <p:cNvSpPr>
            <a:spLocks noGrp="1"/>
          </p:cNvSpPr>
          <p:nvPr>
            <p:ph idx="1"/>
          </p:nvPr>
        </p:nvSpPr>
        <p:spPr/>
        <p:txBody>
          <a:bodyPr>
            <a:normAutofit fontScale="25000" lnSpcReduction="20000"/>
          </a:bodyPr>
          <a:lstStyle/>
          <a:p>
            <a:r>
              <a:rPr lang="en-AU" b="1" dirty="0" smtClean="0"/>
              <a:t>:</a:t>
            </a:r>
            <a:endParaRPr lang="tr-TR" dirty="0" smtClean="0"/>
          </a:p>
          <a:p>
            <a:r>
              <a:rPr lang="en-AU" sz="4300" dirty="0" err="1" smtClean="0"/>
              <a:t>Gıdaların</a:t>
            </a:r>
            <a:r>
              <a:rPr lang="en-AU" sz="4300" dirty="0" smtClean="0"/>
              <a:t> </a:t>
            </a:r>
            <a:r>
              <a:rPr lang="en-AU" sz="4300" dirty="0" err="1" smtClean="0"/>
              <a:t>kan</a:t>
            </a:r>
            <a:r>
              <a:rPr lang="en-AU" sz="4300" dirty="0" smtClean="0"/>
              <a:t> </a:t>
            </a:r>
            <a:r>
              <a:rPr lang="en-AU" sz="4300" dirty="0" err="1" smtClean="0"/>
              <a:t>şekerini</a:t>
            </a:r>
            <a:r>
              <a:rPr lang="en-AU" sz="4300" dirty="0" smtClean="0"/>
              <a:t> </a:t>
            </a:r>
            <a:r>
              <a:rPr lang="en-AU" sz="4300" dirty="0" err="1" smtClean="0"/>
              <a:t>yükseltme</a:t>
            </a:r>
            <a:r>
              <a:rPr lang="en-AU" sz="4300" dirty="0" smtClean="0"/>
              <a:t> </a:t>
            </a:r>
            <a:r>
              <a:rPr lang="en-AU" sz="4300" dirty="0" err="1" smtClean="0"/>
              <a:t>hızına</a:t>
            </a:r>
            <a:r>
              <a:rPr lang="en-AU" sz="4300" dirty="0" smtClean="0"/>
              <a:t> </a:t>
            </a:r>
            <a:r>
              <a:rPr lang="en-AU" sz="4300" dirty="0" err="1" smtClean="0"/>
              <a:t>glisemik</a:t>
            </a:r>
            <a:r>
              <a:rPr lang="en-AU" sz="4300" dirty="0" smtClean="0"/>
              <a:t> </a:t>
            </a:r>
            <a:r>
              <a:rPr lang="en-AU" sz="4300" dirty="0" err="1" smtClean="0"/>
              <a:t>indeks</a:t>
            </a:r>
            <a:r>
              <a:rPr lang="en-AU" sz="4300" dirty="0" smtClean="0"/>
              <a:t> </a:t>
            </a:r>
            <a:r>
              <a:rPr lang="en-AU" sz="4300" dirty="0" err="1" smtClean="0"/>
              <a:t>denir</a:t>
            </a:r>
            <a:r>
              <a:rPr lang="en-AU" sz="4300" dirty="0" smtClean="0"/>
              <a:t>.</a:t>
            </a:r>
            <a:r>
              <a:rPr lang="tr-TR" sz="4300" dirty="0" smtClean="0"/>
              <a:t> </a:t>
            </a:r>
            <a:r>
              <a:rPr lang="en-AU" sz="4300" dirty="0" err="1" smtClean="0"/>
              <a:t>Eşit</a:t>
            </a:r>
            <a:r>
              <a:rPr lang="en-AU" sz="4300" dirty="0" smtClean="0"/>
              <a:t> </a:t>
            </a:r>
            <a:r>
              <a:rPr lang="en-AU" sz="4300" dirty="0" err="1" smtClean="0"/>
              <a:t>miktarda</a:t>
            </a:r>
            <a:r>
              <a:rPr lang="en-AU" sz="4300" dirty="0" smtClean="0"/>
              <a:t> </a:t>
            </a:r>
            <a:r>
              <a:rPr lang="en-AU" sz="4300" dirty="0" err="1" smtClean="0"/>
              <a:t>karbonhidrat</a:t>
            </a:r>
            <a:r>
              <a:rPr lang="en-AU" sz="4300" dirty="0" smtClean="0"/>
              <a:t> </a:t>
            </a:r>
            <a:r>
              <a:rPr lang="en-AU" sz="4300" dirty="0" err="1" smtClean="0"/>
              <a:t>içerseler</a:t>
            </a:r>
            <a:r>
              <a:rPr lang="en-AU" sz="4300" dirty="0" smtClean="0"/>
              <a:t> de </a:t>
            </a:r>
            <a:r>
              <a:rPr lang="en-AU" sz="4300" dirty="0" err="1" smtClean="0"/>
              <a:t>yiyeceklerin</a:t>
            </a:r>
            <a:r>
              <a:rPr lang="en-AU" sz="4300" dirty="0" smtClean="0"/>
              <a:t> </a:t>
            </a:r>
            <a:r>
              <a:rPr lang="en-AU" sz="4300" dirty="0" err="1" smtClean="0"/>
              <a:t>kan</a:t>
            </a:r>
            <a:r>
              <a:rPr lang="en-AU" sz="4300" dirty="0" smtClean="0"/>
              <a:t> </a:t>
            </a:r>
            <a:r>
              <a:rPr lang="en-AU" sz="4300" dirty="0" err="1" smtClean="0"/>
              <a:t>şekerini</a:t>
            </a:r>
            <a:r>
              <a:rPr lang="en-AU" sz="4300" dirty="0" smtClean="0"/>
              <a:t> </a:t>
            </a:r>
            <a:r>
              <a:rPr lang="en-AU" sz="4300" dirty="0" err="1" smtClean="0"/>
              <a:t>ar</a:t>
            </a:r>
            <a:r>
              <a:rPr lang="tr-TR" sz="4300" dirty="0" smtClean="0"/>
              <a:t>t</a:t>
            </a:r>
            <a:r>
              <a:rPr lang="en-AU" sz="4300" dirty="0" err="1" smtClean="0"/>
              <a:t>tırıcı</a:t>
            </a:r>
            <a:r>
              <a:rPr lang="en-AU" sz="4300" dirty="0" smtClean="0"/>
              <a:t> </a:t>
            </a:r>
            <a:r>
              <a:rPr lang="en-AU" sz="4300" dirty="0" err="1" smtClean="0"/>
              <a:t>etkileri</a:t>
            </a:r>
            <a:r>
              <a:rPr lang="en-AU" sz="4300" dirty="0" smtClean="0"/>
              <a:t> </a:t>
            </a:r>
            <a:r>
              <a:rPr lang="en-AU" sz="4300" dirty="0" err="1" smtClean="0"/>
              <a:t>birbirinden</a:t>
            </a:r>
            <a:r>
              <a:rPr lang="en-AU" sz="4300" dirty="0" smtClean="0"/>
              <a:t> </a:t>
            </a:r>
            <a:r>
              <a:rPr lang="en-AU" sz="4300" dirty="0" err="1" smtClean="0"/>
              <a:t>farklıdır</a:t>
            </a:r>
            <a:r>
              <a:rPr lang="en-AU" sz="4300" dirty="0" smtClean="0"/>
              <a:t>. </a:t>
            </a:r>
            <a:r>
              <a:rPr lang="en-AU" sz="4300" dirty="0" err="1" smtClean="0"/>
              <a:t>Bunun</a:t>
            </a:r>
            <a:r>
              <a:rPr lang="en-AU" sz="4300" dirty="0" smtClean="0"/>
              <a:t> </a:t>
            </a:r>
            <a:r>
              <a:rPr lang="en-AU" sz="4300" dirty="0" err="1" smtClean="0"/>
              <a:t>nedeni</a:t>
            </a:r>
            <a:r>
              <a:rPr lang="en-AU" sz="4300" dirty="0" smtClean="0"/>
              <a:t> </a:t>
            </a:r>
            <a:r>
              <a:rPr lang="en-AU" sz="4300" dirty="0" err="1" smtClean="0"/>
              <a:t>yiyeceklerdeki</a:t>
            </a:r>
            <a:r>
              <a:rPr lang="en-AU" sz="4300" dirty="0" smtClean="0"/>
              <a:t> </a:t>
            </a:r>
            <a:r>
              <a:rPr lang="en-AU" sz="4300" dirty="0" err="1" smtClean="0"/>
              <a:t>karbonhidratların</a:t>
            </a:r>
            <a:r>
              <a:rPr lang="en-AU" sz="4300" dirty="0" smtClean="0"/>
              <a:t> </a:t>
            </a:r>
            <a:r>
              <a:rPr lang="en-AU" sz="4300" dirty="0" err="1" smtClean="0"/>
              <a:t>sindirim</a:t>
            </a:r>
            <a:r>
              <a:rPr lang="en-AU" sz="4300" dirty="0" smtClean="0"/>
              <a:t> </a:t>
            </a:r>
            <a:r>
              <a:rPr lang="en-AU" sz="4300" dirty="0" err="1" smtClean="0"/>
              <a:t>sisteminden</a:t>
            </a:r>
            <a:r>
              <a:rPr lang="en-AU" sz="4300" dirty="0" smtClean="0"/>
              <a:t> </a:t>
            </a:r>
            <a:r>
              <a:rPr lang="en-AU" sz="4300" dirty="0" err="1" smtClean="0"/>
              <a:t>farklı</a:t>
            </a:r>
            <a:r>
              <a:rPr lang="en-AU" sz="4300" dirty="0" smtClean="0"/>
              <a:t> </a:t>
            </a:r>
            <a:r>
              <a:rPr lang="en-AU" sz="4300" dirty="0" err="1" smtClean="0"/>
              <a:t>hızda</a:t>
            </a:r>
            <a:r>
              <a:rPr lang="en-AU" sz="4300" dirty="0" smtClean="0"/>
              <a:t> </a:t>
            </a:r>
            <a:r>
              <a:rPr lang="en-AU" sz="4300" dirty="0" err="1" smtClean="0"/>
              <a:t>geçmesi</a:t>
            </a:r>
            <a:r>
              <a:rPr lang="en-AU" sz="4300" dirty="0" smtClean="0"/>
              <a:t> </a:t>
            </a:r>
            <a:r>
              <a:rPr lang="en-AU" sz="4300" dirty="0" err="1" smtClean="0"/>
              <a:t>ve</a:t>
            </a:r>
            <a:r>
              <a:rPr lang="en-AU" sz="4300" dirty="0" smtClean="0"/>
              <a:t> </a:t>
            </a:r>
            <a:r>
              <a:rPr lang="en-AU" sz="4300" dirty="0" err="1" smtClean="0"/>
              <a:t>emilmesidir</a:t>
            </a:r>
            <a:r>
              <a:rPr lang="en-AU" sz="4300" dirty="0" smtClean="0"/>
              <a:t>.</a:t>
            </a:r>
            <a:endParaRPr lang="tr-TR" sz="4300" dirty="0" smtClean="0"/>
          </a:p>
          <a:p>
            <a:r>
              <a:rPr lang="en-AU" sz="4300" dirty="0" smtClean="0"/>
              <a:t> </a:t>
            </a:r>
            <a:endParaRPr lang="tr-TR" sz="4300" dirty="0" smtClean="0"/>
          </a:p>
          <a:p>
            <a:r>
              <a:rPr lang="tr-TR" sz="4300" dirty="0" smtClean="0"/>
              <a:t>Farklı gıdalar yemek sonrasında kanın glukoz içeriğinin artışı üzerine değişik etkilere sahiptirler</a:t>
            </a:r>
          </a:p>
          <a:p>
            <a:r>
              <a:rPr lang="en-AU" sz="4300" dirty="0" smtClean="0"/>
              <a:t> </a:t>
            </a:r>
            <a:endParaRPr lang="tr-TR" sz="4300" dirty="0" smtClean="0"/>
          </a:p>
          <a:p>
            <a:r>
              <a:rPr lang="en-AU" sz="4300" dirty="0" err="1" smtClean="0"/>
              <a:t>Gıdalar</a:t>
            </a:r>
            <a:r>
              <a:rPr lang="en-AU" sz="4300" dirty="0" smtClean="0"/>
              <a:t> </a:t>
            </a:r>
            <a:r>
              <a:rPr lang="en-AU" sz="4300" dirty="0" err="1" smtClean="0"/>
              <a:t>glisemik</a:t>
            </a:r>
            <a:r>
              <a:rPr lang="en-AU" sz="4300" dirty="0" smtClean="0"/>
              <a:t> </a:t>
            </a:r>
            <a:r>
              <a:rPr lang="en-AU" sz="4300" dirty="0" err="1" smtClean="0"/>
              <a:t>indeks</a:t>
            </a:r>
            <a:r>
              <a:rPr lang="en-AU" sz="4300" dirty="0" smtClean="0"/>
              <a:t> </a:t>
            </a:r>
            <a:r>
              <a:rPr lang="en-AU" sz="4300" dirty="0" err="1" smtClean="0"/>
              <a:t>değerlerine</a:t>
            </a:r>
            <a:r>
              <a:rPr lang="en-AU" sz="4300" dirty="0" smtClean="0"/>
              <a:t> </a:t>
            </a:r>
            <a:r>
              <a:rPr lang="en-AU" sz="4300" dirty="0" err="1" smtClean="0"/>
              <a:t>göre</a:t>
            </a:r>
            <a:r>
              <a:rPr lang="en-AU" sz="4300" dirty="0" smtClean="0"/>
              <a:t> </a:t>
            </a:r>
            <a:r>
              <a:rPr lang="en-AU" sz="4300" dirty="0" err="1" smtClean="0"/>
              <a:t>şeker</a:t>
            </a:r>
            <a:r>
              <a:rPr lang="en-AU" sz="4300" dirty="0" smtClean="0"/>
              <a:t> </a:t>
            </a:r>
            <a:r>
              <a:rPr lang="en-AU" sz="4300" dirty="0" err="1" smtClean="0"/>
              <a:t>yükseltici</a:t>
            </a:r>
            <a:r>
              <a:rPr lang="en-AU" sz="4300" dirty="0" smtClean="0"/>
              <a:t> </a:t>
            </a:r>
            <a:r>
              <a:rPr lang="en-AU" sz="4300" dirty="0" err="1" smtClean="0"/>
              <a:t>etkisi</a:t>
            </a:r>
            <a:r>
              <a:rPr lang="en-AU" sz="4300" dirty="0" smtClean="0"/>
              <a:t> </a:t>
            </a:r>
            <a:r>
              <a:rPr lang="en-AU" sz="4300" dirty="0" err="1" smtClean="0"/>
              <a:t>yüksek</a:t>
            </a:r>
            <a:r>
              <a:rPr lang="en-AU" sz="4300" dirty="0" smtClean="0"/>
              <a:t>, </a:t>
            </a:r>
            <a:r>
              <a:rPr lang="en-AU" sz="4300" dirty="0" err="1" smtClean="0"/>
              <a:t>orta</a:t>
            </a:r>
            <a:r>
              <a:rPr lang="en-AU" sz="4300" dirty="0" smtClean="0"/>
              <a:t> </a:t>
            </a:r>
            <a:r>
              <a:rPr lang="en-AU" sz="4300" dirty="0" err="1" smtClean="0"/>
              <a:t>ve</a:t>
            </a:r>
            <a:r>
              <a:rPr lang="en-AU" sz="4300" dirty="0" smtClean="0"/>
              <a:t> </a:t>
            </a:r>
            <a:r>
              <a:rPr lang="en-AU" sz="4300" dirty="0" err="1" smtClean="0"/>
              <a:t>düşük</a:t>
            </a:r>
            <a:r>
              <a:rPr lang="en-AU" sz="4300" dirty="0" smtClean="0"/>
              <a:t> </a:t>
            </a:r>
            <a:r>
              <a:rPr lang="en-AU" sz="4300" dirty="0" err="1" smtClean="0"/>
              <a:t>olarak</a:t>
            </a:r>
            <a:r>
              <a:rPr lang="en-AU" sz="4300" dirty="0" smtClean="0"/>
              <a:t> </a:t>
            </a:r>
            <a:r>
              <a:rPr lang="en-AU" sz="4300" dirty="0" err="1" smtClean="0"/>
              <a:t>sınıflandırılır</a:t>
            </a:r>
            <a:r>
              <a:rPr lang="en-AU" sz="4300" dirty="0" smtClean="0"/>
              <a:t>. </a:t>
            </a:r>
            <a:r>
              <a:rPr lang="en-AU" sz="4300" dirty="0" err="1" smtClean="0"/>
              <a:t>Glisemik</a:t>
            </a:r>
            <a:r>
              <a:rPr lang="en-AU" sz="4300" dirty="0" smtClean="0"/>
              <a:t> </a:t>
            </a:r>
            <a:r>
              <a:rPr lang="en-AU" sz="4300" dirty="0" err="1" smtClean="0"/>
              <a:t>indeksi</a:t>
            </a:r>
            <a:r>
              <a:rPr lang="en-AU" sz="4300" dirty="0" smtClean="0"/>
              <a:t> </a:t>
            </a:r>
            <a:r>
              <a:rPr lang="en-AU" sz="4300" dirty="0" err="1" smtClean="0"/>
              <a:t>düşük</a:t>
            </a:r>
            <a:r>
              <a:rPr lang="en-AU" sz="4300" dirty="0" smtClean="0"/>
              <a:t> </a:t>
            </a:r>
            <a:r>
              <a:rPr lang="en-AU" sz="4300" dirty="0" err="1" smtClean="0"/>
              <a:t>olan</a:t>
            </a:r>
            <a:r>
              <a:rPr lang="en-AU" sz="4300" dirty="0" smtClean="0"/>
              <a:t> </a:t>
            </a:r>
            <a:r>
              <a:rPr lang="en-AU" sz="4300" dirty="0" err="1" smtClean="0"/>
              <a:t>yiyecekler</a:t>
            </a:r>
            <a:r>
              <a:rPr lang="en-AU" sz="4300" dirty="0" smtClean="0"/>
              <a:t>, </a:t>
            </a:r>
            <a:r>
              <a:rPr lang="en-AU" sz="4300" dirty="0" err="1" smtClean="0"/>
              <a:t>kan</a:t>
            </a:r>
            <a:r>
              <a:rPr lang="en-AU" sz="4300" dirty="0" smtClean="0"/>
              <a:t> </a:t>
            </a:r>
            <a:r>
              <a:rPr lang="en-AU" sz="4300" dirty="0" err="1" smtClean="0"/>
              <a:t>şekerinin</a:t>
            </a:r>
            <a:r>
              <a:rPr lang="en-AU" sz="4300" dirty="0" smtClean="0"/>
              <a:t> </a:t>
            </a:r>
            <a:r>
              <a:rPr lang="en-AU" sz="4300" dirty="0" err="1" smtClean="0"/>
              <a:t>daha</a:t>
            </a:r>
            <a:r>
              <a:rPr lang="en-AU" sz="4300" dirty="0" smtClean="0"/>
              <a:t> </a:t>
            </a:r>
            <a:r>
              <a:rPr lang="en-AU" sz="4300" dirty="0" err="1" smtClean="0"/>
              <a:t>yavaş</a:t>
            </a:r>
            <a:r>
              <a:rPr lang="en-AU" sz="4300" dirty="0" smtClean="0"/>
              <a:t> </a:t>
            </a:r>
            <a:r>
              <a:rPr lang="en-AU" sz="4300" dirty="0" err="1" smtClean="0"/>
              <a:t>yükselmesine</a:t>
            </a:r>
            <a:r>
              <a:rPr lang="en-AU" sz="4300" dirty="0" smtClean="0"/>
              <a:t> </a:t>
            </a:r>
            <a:r>
              <a:rPr lang="en-AU" sz="4300" dirty="0" err="1" smtClean="0"/>
              <a:t>sebep</a:t>
            </a:r>
            <a:r>
              <a:rPr lang="en-AU" sz="4300" dirty="0" smtClean="0"/>
              <a:t> </a:t>
            </a:r>
            <a:r>
              <a:rPr lang="en-AU" sz="4300" dirty="0" err="1" smtClean="0"/>
              <a:t>olacağından</a:t>
            </a:r>
            <a:r>
              <a:rPr lang="en-AU" sz="4300" dirty="0" smtClean="0"/>
              <a:t> </a:t>
            </a:r>
            <a:r>
              <a:rPr lang="en-AU" sz="4300" dirty="0" err="1" smtClean="0"/>
              <a:t>daima</a:t>
            </a:r>
            <a:r>
              <a:rPr lang="en-AU" sz="4300" dirty="0" smtClean="0"/>
              <a:t> </a:t>
            </a:r>
            <a:r>
              <a:rPr lang="en-AU" sz="4300" dirty="0" err="1" smtClean="0"/>
              <a:t>tercih</a:t>
            </a:r>
            <a:r>
              <a:rPr lang="en-AU" sz="4300" dirty="0" smtClean="0"/>
              <a:t> </a:t>
            </a:r>
            <a:r>
              <a:rPr lang="en-AU" sz="4300" dirty="0" err="1" smtClean="0"/>
              <a:t>edilmelidir.Posalı</a:t>
            </a:r>
            <a:r>
              <a:rPr lang="en-AU" sz="4300" dirty="0" smtClean="0"/>
              <a:t> </a:t>
            </a:r>
            <a:r>
              <a:rPr lang="en-AU" sz="4300" dirty="0" err="1" smtClean="0"/>
              <a:t>yiyeceklerin</a:t>
            </a:r>
            <a:r>
              <a:rPr lang="en-AU" sz="4300" dirty="0" smtClean="0"/>
              <a:t> </a:t>
            </a:r>
            <a:r>
              <a:rPr lang="en-AU" sz="4300" dirty="0" err="1" smtClean="0"/>
              <a:t>glisemik</a:t>
            </a:r>
            <a:r>
              <a:rPr lang="en-AU" sz="4300" dirty="0" smtClean="0"/>
              <a:t> </a:t>
            </a:r>
            <a:r>
              <a:rPr lang="en-AU" sz="4300" dirty="0" err="1" smtClean="0"/>
              <a:t>indeksi</a:t>
            </a:r>
            <a:r>
              <a:rPr lang="en-AU" sz="4300" dirty="0" smtClean="0"/>
              <a:t> </a:t>
            </a:r>
            <a:r>
              <a:rPr lang="en-AU" sz="4300" dirty="0" err="1" smtClean="0"/>
              <a:t>düşüktür</a:t>
            </a:r>
            <a:r>
              <a:rPr lang="en-AU" sz="4300" dirty="0" smtClean="0"/>
              <a:t>. </a:t>
            </a:r>
            <a:r>
              <a:rPr lang="en-AU" sz="4300" dirty="0" err="1" smtClean="0"/>
              <a:t>Bunlar</a:t>
            </a:r>
            <a:r>
              <a:rPr lang="en-AU" sz="4300" dirty="0" smtClean="0"/>
              <a:t> </a:t>
            </a:r>
            <a:r>
              <a:rPr lang="en-AU" sz="4300" dirty="0" err="1" smtClean="0"/>
              <a:t>kuru</a:t>
            </a:r>
            <a:r>
              <a:rPr lang="en-AU" sz="4300" dirty="0" smtClean="0"/>
              <a:t> </a:t>
            </a:r>
            <a:r>
              <a:rPr lang="en-AU" sz="4300" dirty="0" err="1" smtClean="0"/>
              <a:t>fasülye</a:t>
            </a:r>
            <a:r>
              <a:rPr lang="en-AU" sz="4300" dirty="0" smtClean="0"/>
              <a:t>, </a:t>
            </a:r>
            <a:r>
              <a:rPr lang="en-AU" sz="4300" dirty="0" err="1" smtClean="0"/>
              <a:t>nohut</a:t>
            </a:r>
            <a:r>
              <a:rPr lang="en-AU" sz="4300" dirty="0" smtClean="0"/>
              <a:t>, </a:t>
            </a:r>
            <a:r>
              <a:rPr lang="en-AU" sz="4300" dirty="0" err="1" smtClean="0"/>
              <a:t>mercimek</a:t>
            </a:r>
            <a:r>
              <a:rPr lang="en-AU" sz="4300" dirty="0" smtClean="0"/>
              <a:t>, bulgur, </a:t>
            </a:r>
            <a:r>
              <a:rPr lang="en-AU" sz="4300" dirty="0" err="1" smtClean="0"/>
              <a:t>kepekli</a:t>
            </a:r>
            <a:r>
              <a:rPr lang="en-AU" sz="4300" dirty="0" smtClean="0"/>
              <a:t> </a:t>
            </a:r>
            <a:r>
              <a:rPr lang="en-AU" sz="4300" dirty="0" err="1" smtClean="0"/>
              <a:t>ekmek</a:t>
            </a:r>
            <a:r>
              <a:rPr lang="en-AU" sz="4300" dirty="0" smtClean="0"/>
              <a:t>, </a:t>
            </a:r>
            <a:r>
              <a:rPr lang="en-AU" sz="4300" dirty="0" err="1" smtClean="0"/>
              <a:t>elma</a:t>
            </a:r>
            <a:r>
              <a:rPr lang="en-AU" sz="4300" dirty="0" smtClean="0"/>
              <a:t>, </a:t>
            </a:r>
            <a:r>
              <a:rPr lang="en-AU" sz="4300" dirty="0" err="1" smtClean="0"/>
              <a:t>armut</a:t>
            </a:r>
            <a:r>
              <a:rPr lang="en-AU" sz="4300" dirty="0" smtClean="0"/>
              <a:t>, </a:t>
            </a:r>
            <a:r>
              <a:rPr lang="en-AU" sz="4300" dirty="0" err="1" smtClean="0"/>
              <a:t>makarna</a:t>
            </a:r>
            <a:r>
              <a:rPr lang="en-AU" sz="4300" dirty="0" smtClean="0"/>
              <a:t>, </a:t>
            </a:r>
            <a:r>
              <a:rPr lang="en-AU" sz="4300" dirty="0" err="1" smtClean="0"/>
              <a:t>portakal</a:t>
            </a:r>
            <a:r>
              <a:rPr lang="en-AU" sz="4300" dirty="0" smtClean="0"/>
              <a:t> </a:t>
            </a:r>
            <a:r>
              <a:rPr lang="en-AU" sz="4300" dirty="0" err="1" smtClean="0"/>
              <a:t>ve</a:t>
            </a:r>
            <a:r>
              <a:rPr lang="en-AU" sz="4300" dirty="0" smtClean="0"/>
              <a:t> </a:t>
            </a:r>
            <a:r>
              <a:rPr lang="en-AU" sz="4300" dirty="0" err="1" smtClean="0"/>
              <a:t>yoğurt</a:t>
            </a:r>
            <a:r>
              <a:rPr lang="en-AU" sz="4300" dirty="0" smtClean="0"/>
              <a:t> </a:t>
            </a:r>
            <a:r>
              <a:rPr lang="en-AU" sz="4300" dirty="0" err="1" smtClean="0"/>
              <a:t>gibi</a:t>
            </a:r>
            <a:r>
              <a:rPr lang="en-AU" sz="4300" dirty="0" smtClean="0"/>
              <a:t> </a:t>
            </a:r>
            <a:r>
              <a:rPr lang="en-AU" sz="4300" dirty="0" err="1" smtClean="0"/>
              <a:t>besinlerdir</a:t>
            </a:r>
            <a:r>
              <a:rPr lang="en-AU" sz="4300" dirty="0" smtClean="0"/>
              <a:t>.</a:t>
            </a:r>
            <a:endParaRPr lang="tr-TR" sz="4300" dirty="0" smtClean="0"/>
          </a:p>
          <a:p>
            <a:r>
              <a:rPr lang="en-AU" sz="4300" dirty="0" smtClean="0"/>
              <a:t> </a:t>
            </a:r>
            <a:endParaRPr lang="tr-TR" sz="4300" dirty="0" smtClean="0"/>
          </a:p>
          <a:p>
            <a:r>
              <a:rPr lang="tr-TR" sz="4300" dirty="0" smtClean="0"/>
              <a:t>Glisemik indeksi yüksek olan besinler aynı zamanda erken yaşlanmaya da sebep olur.Bunlar  beyaz unlu gıdalar, beyaz ekmek, pirinç, patates, şeker katkılı gıdalar, havuç, muz, kavun ve üzümdür. Kuru üzüm, kuru kayısı gibi kurutulmuş gıdaların da glisemik indeksi yüksektir.</a:t>
            </a:r>
          </a:p>
          <a:p>
            <a:r>
              <a:rPr lang="tr-TR" sz="4300" dirty="0" smtClean="0"/>
              <a:t> </a:t>
            </a:r>
          </a:p>
          <a:p>
            <a:r>
              <a:rPr lang="en-AU" sz="4300" dirty="0" err="1" smtClean="0"/>
              <a:t>Glisemik</a:t>
            </a:r>
            <a:r>
              <a:rPr lang="en-AU" sz="4300" dirty="0" smtClean="0"/>
              <a:t> </a:t>
            </a:r>
            <a:r>
              <a:rPr lang="en-AU" sz="4300" dirty="0" err="1" smtClean="0"/>
              <a:t>indeks</a:t>
            </a:r>
            <a:r>
              <a:rPr lang="en-AU" sz="4300" dirty="0" smtClean="0"/>
              <a:t> </a:t>
            </a:r>
            <a:r>
              <a:rPr lang="en-AU" sz="4300" dirty="0" err="1" smtClean="0"/>
              <a:t>hesaplamasında</a:t>
            </a:r>
            <a:r>
              <a:rPr lang="en-AU" sz="4300" dirty="0" smtClean="0"/>
              <a:t> </a:t>
            </a:r>
            <a:r>
              <a:rPr lang="en-AU" sz="4300" dirty="0" err="1" smtClean="0"/>
              <a:t>gıdaların</a:t>
            </a:r>
            <a:r>
              <a:rPr lang="en-AU" sz="4300" dirty="0" smtClean="0"/>
              <a:t> </a:t>
            </a:r>
            <a:r>
              <a:rPr lang="en-AU" sz="4300" dirty="0" err="1" smtClean="0"/>
              <a:t>mideden</a:t>
            </a:r>
            <a:r>
              <a:rPr lang="en-AU" sz="4300" dirty="0" smtClean="0"/>
              <a:t> </a:t>
            </a:r>
            <a:r>
              <a:rPr lang="en-AU" sz="4300" dirty="0" err="1" smtClean="0"/>
              <a:t>boşalma</a:t>
            </a:r>
            <a:r>
              <a:rPr lang="en-AU" sz="4300" dirty="0" smtClean="0"/>
              <a:t> </a:t>
            </a:r>
            <a:r>
              <a:rPr lang="en-AU" sz="4300" dirty="0" err="1" smtClean="0"/>
              <a:t>hızı</a:t>
            </a:r>
            <a:r>
              <a:rPr lang="en-AU" sz="4300" dirty="0" smtClean="0"/>
              <a:t> </a:t>
            </a:r>
            <a:r>
              <a:rPr lang="en-AU" sz="4300" dirty="0" err="1" smtClean="0"/>
              <a:t>ve</a:t>
            </a:r>
            <a:r>
              <a:rPr lang="en-AU" sz="4300" dirty="0" smtClean="0"/>
              <a:t> </a:t>
            </a:r>
            <a:r>
              <a:rPr lang="en-AU" sz="4300" dirty="0" err="1" smtClean="0"/>
              <a:t>sindirilebilirlik</a:t>
            </a:r>
            <a:r>
              <a:rPr lang="en-AU" sz="4300" dirty="0" smtClean="0"/>
              <a:t> </a:t>
            </a:r>
            <a:r>
              <a:rPr lang="en-AU" sz="4300" dirty="0" err="1" smtClean="0"/>
              <a:t>düzeyleri</a:t>
            </a:r>
            <a:r>
              <a:rPr lang="en-AU" sz="4300" dirty="0" smtClean="0"/>
              <a:t> </a:t>
            </a:r>
            <a:r>
              <a:rPr lang="en-AU" sz="4300" dirty="0" err="1" smtClean="0"/>
              <a:t>göz</a:t>
            </a:r>
            <a:r>
              <a:rPr lang="en-AU" sz="4300" dirty="0" smtClean="0"/>
              <a:t> </a:t>
            </a:r>
            <a:r>
              <a:rPr lang="en-AU" sz="4300" dirty="0" err="1" smtClean="0"/>
              <a:t>önüne</a:t>
            </a:r>
            <a:r>
              <a:rPr lang="en-AU" sz="4300" dirty="0" smtClean="0"/>
              <a:t> </a:t>
            </a:r>
            <a:r>
              <a:rPr lang="en-AU" sz="4300" dirty="0" err="1" smtClean="0"/>
              <a:t>alınır</a:t>
            </a:r>
            <a:r>
              <a:rPr lang="en-AU" sz="4300" dirty="0" smtClean="0"/>
              <a:t>. </a:t>
            </a:r>
            <a:r>
              <a:rPr lang="en-AU" sz="4300" dirty="0" err="1" smtClean="0"/>
              <a:t>Yavaş</a:t>
            </a:r>
            <a:r>
              <a:rPr lang="en-AU" sz="4300" dirty="0" smtClean="0"/>
              <a:t> </a:t>
            </a:r>
            <a:r>
              <a:rPr lang="en-AU" sz="4300" dirty="0" err="1" smtClean="0"/>
              <a:t>boşalan</a:t>
            </a:r>
            <a:r>
              <a:rPr lang="en-AU" sz="4300" dirty="0" smtClean="0"/>
              <a:t> </a:t>
            </a:r>
            <a:r>
              <a:rPr lang="en-AU" sz="4300" dirty="0" err="1" smtClean="0"/>
              <a:t>besin</a:t>
            </a:r>
            <a:r>
              <a:rPr lang="en-AU" sz="4300" dirty="0" smtClean="0"/>
              <a:t> </a:t>
            </a:r>
            <a:r>
              <a:rPr lang="en-AU" sz="4300" dirty="0" err="1" smtClean="0"/>
              <a:t>kan</a:t>
            </a:r>
            <a:r>
              <a:rPr lang="en-AU" sz="4300" dirty="0" smtClean="0"/>
              <a:t> </a:t>
            </a:r>
            <a:r>
              <a:rPr lang="en-AU" sz="4300" dirty="0" err="1" smtClean="0"/>
              <a:t>şekerini</a:t>
            </a:r>
            <a:r>
              <a:rPr lang="en-AU" sz="4300" dirty="0" smtClean="0"/>
              <a:t> </a:t>
            </a:r>
            <a:r>
              <a:rPr lang="en-AU" sz="4300" dirty="0" err="1" smtClean="0"/>
              <a:t>daha</a:t>
            </a:r>
            <a:r>
              <a:rPr lang="en-AU" sz="4300" dirty="0" smtClean="0"/>
              <a:t> </a:t>
            </a:r>
            <a:r>
              <a:rPr lang="en-AU" sz="4300" dirty="0" err="1" smtClean="0"/>
              <a:t>yavaş</a:t>
            </a:r>
            <a:r>
              <a:rPr lang="en-AU" sz="4300" dirty="0" smtClean="0"/>
              <a:t> </a:t>
            </a:r>
            <a:r>
              <a:rPr lang="en-AU" sz="4300" dirty="0" err="1" smtClean="0"/>
              <a:t>yükseltir</a:t>
            </a:r>
            <a:r>
              <a:rPr lang="en-AU" sz="4300" dirty="0" smtClean="0"/>
              <a:t>.</a:t>
            </a:r>
            <a:r>
              <a:rPr lang="tr-TR" sz="4300" dirty="0" smtClean="0"/>
              <a:t> </a:t>
            </a:r>
            <a:r>
              <a:rPr lang="en-AU" sz="4300" dirty="0" err="1" smtClean="0"/>
              <a:t>Besinlerin</a:t>
            </a:r>
            <a:r>
              <a:rPr lang="en-AU" sz="4300" dirty="0" smtClean="0"/>
              <a:t> protein </a:t>
            </a:r>
            <a:r>
              <a:rPr lang="en-AU" sz="4300" dirty="0" err="1" smtClean="0"/>
              <a:t>içeriği</a:t>
            </a:r>
            <a:r>
              <a:rPr lang="en-AU" sz="4300" dirty="0" smtClean="0"/>
              <a:t> de </a:t>
            </a:r>
            <a:r>
              <a:rPr lang="en-AU" sz="4300" dirty="0" err="1" smtClean="0"/>
              <a:t>glisemik</a:t>
            </a:r>
            <a:r>
              <a:rPr lang="en-AU" sz="4300" dirty="0" smtClean="0"/>
              <a:t> </a:t>
            </a:r>
            <a:r>
              <a:rPr lang="en-AU" sz="4300" dirty="0" err="1" smtClean="0"/>
              <a:t>indeks</a:t>
            </a:r>
            <a:r>
              <a:rPr lang="en-AU" sz="4300" dirty="0" smtClean="0"/>
              <a:t> </a:t>
            </a:r>
            <a:r>
              <a:rPr lang="en-AU" sz="4300" dirty="0" err="1" smtClean="0"/>
              <a:t>hesaplamasında</a:t>
            </a:r>
            <a:r>
              <a:rPr lang="en-AU" sz="4300" dirty="0" smtClean="0"/>
              <a:t> </a:t>
            </a:r>
            <a:r>
              <a:rPr lang="en-AU" sz="4300" dirty="0" err="1" smtClean="0"/>
              <a:t>göz</a:t>
            </a:r>
            <a:r>
              <a:rPr lang="en-AU" sz="4300" dirty="0" smtClean="0"/>
              <a:t> </a:t>
            </a:r>
            <a:r>
              <a:rPr lang="en-AU" sz="4300" dirty="0" err="1" smtClean="0"/>
              <a:t>önünde</a:t>
            </a:r>
            <a:r>
              <a:rPr lang="en-AU" sz="4300" dirty="0" smtClean="0"/>
              <a:t> </a:t>
            </a:r>
            <a:r>
              <a:rPr lang="en-AU" sz="4300" dirty="0" err="1" smtClean="0"/>
              <a:t>tutulur</a:t>
            </a:r>
            <a:r>
              <a:rPr lang="tr-TR" sz="4300" dirty="0" smtClean="0"/>
              <a:t>.</a:t>
            </a:r>
          </a:p>
          <a:p>
            <a:r>
              <a:rPr lang="tr-TR" sz="4300" dirty="0" smtClean="0"/>
              <a:t>Ö</a:t>
            </a:r>
            <a:r>
              <a:rPr lang="en-AU" sz="4300" dirty="0" err="1" smtClean="0"/>
              <a:t>rn</a:t>
            </a:r>
            <a:r>
              <a:rPr lang="tr-TR" sz="4300" dirty="0" smtClean="0"/>
              <a:t>:</a:t>
            </a:r>
            <a:r>
              <a:rPr lang="en-AU" sz="4300" dirty="0" smtClean="0"/>
              <a:t> </a:t>
            </a:r>
            <a:r>
              <a:rPr lang="en-AU" sz="4300" dirty="0" err="1" smtClean="0"/>
              <a:t>Proteince</a:t>
            </a:r>
            <a:r>
              <a:rPr lang="en-AU" sz="4300" dirty="0" smtClean="0"/>
              <a:t> </a:t>
            </a:r>
            <a:r>
              <a:rPr lang="en-AU" sz="4300" dirty="0" err="1" smtClean="0"/>
              <a:t>güçlü</a:t>
            </a:r>
            <a:r>
              <a:rPr lang="en-AU" sz="4300" dirty="0" smtClean="0"/>
              <a:t> </a:t>
            </a:r>
            <a:r>
              <a:rPr lang="en-AU" sz="4300" dirty="0" err="1" smtClean="0"/>
              <a:t>soyanın</a:t>
            </a:r>
            <a:r>
              <a:rPr lang="en-AU" sz="4300" dirty="0" smtClean="0"/>
              <a:t> </a:t>
            </a:r>
            <a:r>
              <a:rPr lang="en-AU" sz="4300" dirty="0" err="1" smtClean="0"/>
              <a:t>glisemik</a:t>
            </a:r>
            <a:r>
              <a:rPr lang="en-AU" sz="4300" dirty="0" smtClean="0"/>
              <a:t> </a:t>
            </a:r>
            <a:r>
              <a:rPr lang="en-AU" sz="4300" dirty="0" err="1" smtClean="0"/>
              <a:t>indeksi</a:t>
            </a:r>
            <a:r>
              <a:rPr lang="en-AU" sz="4300" dirty="0" smtClean="0"/>
              <a:t> </a:t>
            </a:r>
            <a:r>
              <a:rPr lang="en-AU" sz="4300" dirty="0" err="1" smtClean="0"/>
              <a:t>düşük,proteince</a:t>
            </a:r>
            <a:r>
              <a:rPr lang="en-AU" sz="4300" dirty="0" smtClean="0"/>
              <a:t> fakir </a:t>
            </a:r>
            <a:r>
              <a:rPr lang="en-AU" sz="4300" dirty="0" err="1" smtClean="0"/>
              <a:t>pirincin</a:t>
            </a:r>
            <a:r>
              <a:rPr lang="en-AU" sz="4300" dirty="0" smtClean="0"/>
              <a:t> </a:t>
            </a:r>
            <a:r>
              <a:rPr lang="en-AU" sz="4300" dirty="0" err="1" smtClean="0"/>
              <a:t>ki</a:t>
            </a:r>
            <a:r>
              <a:rPr lang="en-AU" sz="4300" dirty="0" smtClean="0"/>
              <a:t> </a:t>
            </a:r>
            <a:r>
              <a:rPr lang="en-AU" sz="4300" dirty="0" err="1" smtClean="0"/>
              <a:t>ise</a:t>
            </a:r>
            <a:r>
              <a:rPr lang="en-AU" sz="4300" dirty="0" smtClean="0"/>
              <a:t> </a:t>
            </a:r>
            <a:r>
              <a:rPr lang="en-AU" sz="4300" dirty="0" err="1" smtClean="0"/>
              <a:t>yüksektir</a:t>
            </a:r>
            <a:r>
              <a:rPr lang="en-AU" sz="4300" dirty="0" smtClean="0"/>
              <a:t>.</a:t>
            </a:r>
            <a:r>
              <a:rPr lang="tr-TR" sz="4300" dirty="0" smtClean="0"/>
              <a:t> </a:t>
            </a:r>
            <a:r>
              <a:rPr lang="en-AU" sz="4300" dirty="0" err="1" smtClean="0"/>
              <a:t>Sanayide</a:t>
            </a:r>
            <a:r>
              <a:rPr lang="en-AU" sz="4300" dirty="0" smtClean="0"/>
              <a:t> </a:t>
            </a:r>
            <a:r>
              <a:rPr lang="en-AU" sz="4300" dirty="0" err="1" smtClean="0"/>
              <a:t>kullanılan</a:t>
            </a:r>
            <a:r>
              <a:rPr lang="en-AU" sz="4300" dirty="0" smtClean="0"/>
              <a:t> </a:t>
            </a:r>
            <a:r>
              <a:rPr lang="en-AU" sz="4300" dirty="0" err="1" smtClean="0"/>
              <a:t>bazı</a:t>
            </a:r>
            <a:r>
              <a:rPr lang="en-AU" sz="4300" dirty="0" smtClean="0"/>
              <a:t> </a:t>
            </a:r>
            <a:r>
              <a:rPr lang="en-AU" sz="4300" dirty="0" err="1" smtClean="0"/>
              <a:t>besin</a:t>
            </a:r>
            <a:r>
              <a:rPr lang="en-AU" sz="4300" dirty="0" smtClean="0"/>
              <a:t> </a:t>
            </a:r>
            <a:r>
              <a:rPr lang="en-AU" sz="4300" dirty="0" err="1" smtClean="0"/>
              <a:t>işleme</a:t>
            </a:r>
            <a:r>
              <a:rPr lang="en-AU" sz="4300" dirty="0" smtClean="0"/>
              <a:t> </a:t>
            </a:r>
            <a:r>
              <a:rPr lang="en-AU" sz="4300" dirty="0" err="1" smtClean="0"/>
              <a:t>teknikleri</a:t>
            </a:r>
            <a:r>
              <a:rPr lang="en-AU" sz="4300" dirty="0" smtClean="0"/>
              <a:t> de </a:t>
            </a:r>
            <a:r>
              <a:rPr lang="en-AU" sz="4300" dirty="0" err="1" smtClean="0"/>
              <a:t>glisemik</a:t>
            </a:r>
            <a:r>
              <a:rPr lang="en-AU" sz="4300" dirty="0" smtClean="0"/>
              <a:t> </a:t>
            </a:r>
            <a:r>
              <a:rPr lang="en-AU" sz="4300" dirty="0" err="1" smtClean="0"/>
              <a:t>indeksi</a:t>
            </a:r>
            <a:r>
              <a:rPr lang="en-AU" sz="4300" dirty="0" smtClean="0"/>
              <a:t> </a:t>
            </a:r>
            <a:r>
              <a:rPr lang="en-AU" sz="4300" dirty="0" err="1" smtClean="0"/>
              <a:t>yükseltir</a:t>
            </a:r>
            <a:r>
              <a:rPr lang="en-AU" sz="4300" dirty="0" smtClean="0"/>
              <a:t>.</a:t>
            </a:r>
            <a:endParaRPr lang="tr-TR" sz="4300" dirty="0" smtClean="0"/>
          </a:p>
          <a:p>
            <a:r>
              <a:rPr lang="en-AU" sz="4300" dirty="0" err="1" smtClean="0"/>
              <a:t>örn</a:t>
            </a:r>
            <a:r>
              <a:rPr lang="tr-TR" sz="4300" dirty="0" smtClean="0"/>
              <a:t>: </a:t>
            </a:r>
            <a:r>
              <a:rPr lang="en-AU" sz="4300" dirty="0" err="1" smtClean="0"/>
              <a:t>Mısır</a:t>
            </a:r>
            <a:r>
              <a:rPr lang="en-AU" sz="4300" dirty="0" smtClean="0"/>
              <a:t> </a:t>
            </a:r>
            <a:r>
              <a:rPr lang="en-AU" sz="4300" dirty="0" err="1" smtClean="0"/>
              <a:t>için</a:t>
            </a:r>
            <a:r>
              <a:rPr lang="en-AU" sz="4300" dirty="0" smtClean="0"/>
              <a:t> %50 </a:t>
            </a:r>
            <a:r>
              <a:rPr lang="en-AU" sz="4300" dirty="0" err="1" smtClean="0"/>
              <a:t>olan</a:t>
            </a:r>
            <a:r>
              <a:rPr lang="en-AU" sz="4300" dirty="0" smtClean="0"/>
              <a:t> </a:t>
            </a:r>
            <a:r>
              <a:rPr lang="en-AU" sz="4300" dirty="0" err="1" smtClean="0"/>
              <a:t>bu</a:t>
            </a:r>
            <a:r>
              <a:rPr lang="en-AU" sz="4300" dirty="0" smtClean="0"/>
              <a:t> </a:t>
            </a:r>
            <a:r>
              <a:rPr lang="en-AU" sz="4300" dirty="0" err="1" smtClean="0"/>
              <a:t>oran</a:t>
            </a:r>
            <a:r>
              <a:rPr lang="tr-TR" sz="4300" dirty="0" smtClean="0"/>
              <a:t>, m</a:t>
            </a:r>
            <a:r>
              <a:rPr lang="en-AU" sz="4300" dirty="0" err="1" smtClean="0"/>
              <a:t>ısır</a:t>
            </a:r>
            <a:r>
              <a:rPr lang="en-AU" sz="4300" dirty="0" smtClean="0"/>
              <a:t> </a:t>
            </a:r>
            <a:r>
              <a:rPr lang="en-AU" sz="4300" dirty="0" err="1" smtClean="0"/>
              <a:t>gevre</a:t>
            </a:r>
            <a:r>
              <a:rPr lang="tr-TR" sz="4300" dirty="0" smtClean="0"/>
              <a:t>ğ</a:t>
            </a:r>
            <a:r>
              <a:rPr lang="en-AU" sz="4300" dirty="0" err="1" smtClean="0"/>
              <a:t>inde</a:t>
            </a:r>
            <a:r>
              <a:rPr lang="en-AU" sz="4300" dirty="0" smtClean="0"/>
              <a:t>  %80</a:t>
            </a:r>
            <a:r>
              <a:rPr lang="tr-TR" sz="4300" dirty="0" smtClean="0"/>
              <a:t>'</a:t>
            </a:r>
            <a:r>
              <a:rPr lang="en-AU" sz="4300" dirty="0" smtClean="0"/>
              <a:t>e </a:t>
            </a:r>
            <a:r>
              <a:rPr lang="en-AU" sz="4300" dirty="0" err="1" smtClean="0"/>
              <a:t>ulaşır</a:t>
            </a:r>
            <a:r>
              <a:rPr lang="en-AU" sz="4300" dirty="0" smtClean="0"/>
              <a:t>.</a:t>
            </a:r>
            <a:endParaRPr lang="tr-TR" sz="4300" dirty="0" smtClean="0"/>
          </a:p>
          <a:p>
            <a:r>
              <a:rPr lang="en-AU" sz="4300" dirty="0" smtClean="0"/>
              <a:t> </a:t>
            </a:r>
            <a:endParaRPr lang="tr-TR" sz="4300" dirty="0" smtClean="0"/>
          </a:p>
          <a:p>
            <a:r>
              <a:rPr lang="tr-TR" sz="4300" dirty="0" smtClean="0"/>
              <a:t>Glisemik indeksli diyet programlarında yiyecekler karbonhidrat içeriğine göre numaralandırılır. Numarası yüksek olan yiyecekler mideyi hızlı terk eder. Gıdalardaki glikoz, fruktoz, sakkaroza bağırsaklarda parçalanır. Bu nedenle bağırsaklarda kana şeker akımı çok büyük miktarlarda ve hızla gerçekleşir ve açlık hissi gelişir, yeniden yemek yeme ihtiyacı hissedilir.Vücut kanda aşırı ve ani yükselen şekeri atabilmek için pankreastan aşırı miktarda insülin salgılar. İnsülin hormonu şekeri düşürmesinin yanında bir de kan yağlarından olan trigliseridin yükselmesine ve damarları koruyan iyi huylu kolesterolün (HDL-Kolesterol) azalmasına neden olur. </a:t>
            </a:r>
            <a:endParaRPr lang="tr-TR" sz="4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23528" y="404664"/>
            <a:ext cx="8568952" cy="567809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827585" y="246656"/>
            <a:ext cx="6984776" cy="587950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690563" y="1052736"/>
            <a:ext cx="6913885" cy="5007001"/>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İşbirliği alanları</a:t>
            </a:r>
            <a:endParaRPr lang="tr-TR" dirty="0"/>
          </a:p>
        </p:txBody>
      </p:sp>
      <p:sp>
        <p:nvSpPr>
          <p:cNvPr id="3" name="Content Placeholder 2"/>
          <p:cNvSpPr>
            <a:spLocks noGrp="1"/>
          </p:cNvSpPr>
          <p:nvPr>
            <p:ph idx="1"/>
          </p:nvPr>
        </p:nvSpPr>
        <p:spPr/>
        <p:txBody>
          <a:bodyPr/>
          <a:lstStyle/>
          <a:p>
            <a:r>
              <a:rPr lang="tr-TR" dirty="0" smtClean="0"/>
              <a:t>Zenginleştirme?</a:t>
            </a:r>
          </a:p>
          <a:p>
            <a:pPr lvl="1"/>
            <a:r>
              <a:rPr lang="tr-TR" dirty="0" smtClean="0"/>
              <a:t>Demir, vit A?</a:t>
            </a:r>
          </a:p>
          <a:p>
            <a:r>
              <a:rPr lang="tr-TR" dirty="0" smtClean="0"/>
              <a:t>Tuz </a:t>
            </a:r>
            <a:r>
              <a:rPr lang="tr-TR" dirty="0" smtClean="0"/>
              <a:t>azaltma</a:t>
            </a:r>
          </a:p>
          <a:p>
            <a:r>
              <a:rPr lang="tr-TR" dirty="0" smtClean="0"/>
              <a:t>Okullarda tam tahıllı ekmek ve ürünler</a:t>
            </a:r>
            <a:endParaRPr lang="tr-TR" dirty="0" smtClean="0"/>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TÜM POLİTİKALARDA SAĞLIK</a:t>
            </a:r>
            <a:endParaRPr lang="tr-TR" dirty="0"/>
          </a:p>
        </p:txBody>
      </p:sp>
      <p:sp>
        <p:nvSpPr>
          <p:cNvPr id="3" name="Content Placeholder 2"/>
          <p:cNvSpPr>
            <a:spLocks noGrp="1"/>
          </p:cNvSpPr>
          <p:nvPr>
            <p:ph idx="1"/>
          </p:nvPr>
        </p:nvSpPr>
        <p:spPr/>
        <p:txBody>
          <a:bodyPr>
            <a:normAutofit fontScale="55000" lnSpcReduction="20000"/>
          </a:bodyPr>
          <a:lstStyle/>
          <a:p>
            <a:r>
              <a:rPr lang="tr-TR" b="1" dirty="0" smtClean="0"/>
              <a:t>T.C. Sağlık Bakanlığı Stratejik Plan 2014 – 2017’</a:t>
            </a:r>
            <a:r>
              <a:rPr lang="tr-TR" dirty="0" smtClean="0"/>
              <a:t>de “Stratejik Amaç 1: Sağlığa yönelik risklerden birey ve toplumu korumak ve sağlıklı hayat tarzını teşvik etmek” stratejik amacı altında sağlıklı beslenme alışkanlıklarını geliştirmek, fiziksel aktivite düzeyini artırmak ve obeziteyi azaltmak”</a:t>
            </a:r>
          </a:p>
          <a:p>
            <a:r>
              <a:rPr lang="tr-TR" b="1" dirty="0" smtClean="0"/>
              <a:t>T.C. Kalkınma Bakanlığı Onuncu Kalkınma Planı 2014-2018,</a:t>
            </a:r>
            <a:endParaRPr lang="tr-TR" dirty="0" smtClean="0"/>
          </a:p>
          <a:p>
            <a:r>
              <a:rPr lang="tr-TR" dirty="0" smtClean="0"/>
              <a:t>·    </a:t>
            </a:r>
            <a:r>
              <a:rPr lang="tr-TR" u="sng" dirty="0" smtClean="0"/>
              <a:t>21. Sağlıklı Yaşam ve Hareketlilik Programı:</a:t>
            </a:r>
            <a:endParaRPr lang="tr-TR" dirty="0" smtClean="0"/>
          </a:p>
          <a:p>
            <a:pPr>
              <a:buNone/>
            </a:pPr>
            <a:endParaRPr lang="tr-TR" dirty="0" smtClean="0"/>
          </a:p>
          <a:p>
            <a:r>
              <a:rPr lang="tr-TR" dirty="0" smtClean="0"/>
              <a:t> </a:t>
            </a:r>
            <a:r>
              <a:rPr lang="tr-TR" b="1" dirty="0" smtClean="0"/>
              <a:t>"Türkiye Sağlıklı Beslenme ve Hareketli Hayat Programı” 29.09.2010 tarih ve 27714 sayılı Resmi Gazetede Başbakanlık Genelgesi </a:t>
            </a:r>
            <a:r>
              <a:rPr lang="tr-TR" dirty="0" smtClean="0"/>
              <a:t>olarak yayımlanarak yürürlüğe girmiş ve uygulanmaktadır.</a:t>
            </a:r>
          </a:p>
          <a:p>
            <a:r>
              <a:rPr lang="tr-TR" b="1" dirty="0" smtClean="0"/>
              <a:t>3.12.2013 tarih ve 29214 sayılı Resmi Gazetede Başbakanlık Genelgesi</a:t>
            </a:r>
            <a:r>
              <a:rPr lang="tr-TR" dirty="0" smtClean="0"/>
              <a:t> olarak yayımlanan “</a:t>
            </a:r>
            <a:r>
              <a:rPr lang="tr-TR" b="1" dirty="0" smtClean="0"/>
              <a:t>Çok Paydaşlı Sağlık Sorumluluğunu Geliştirme Programı</a:t>
            </a:r>
            <a:r>
              <a:rPr lang="tr-TR" dirty="0" smtClean="0"/>
              <a:t>” </a:t>
            </a:r>
          </a:p>
          <a:p>
            <a:r>
              <a:rPr lang="tr-TR" dirty="0" smtClean="0"/>
              <a:t>“koruyucu sağlık hizmetlerinin bireyle birlikte, sosyal, biyolojik ve fiziki çevreye yönelik çok paydaşlı bir yaklaşımla geliştirilmesi ve bu yaklaşımda; bakanlıklar, kamu kurum ve kuruluşları, üniversiteler, meslek birlikleri, sivil toplum kuruluşları ve ilgili diğer tüm paydaşlar ile vatandaşların görüş, öneri ve katkıları doğrultusunda hareket edilmesi gerekliliği”</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498178"/>
          </a:xfrm>
        </p:spPr>
        <p:txBody>
          <a:bodyPr>
            <a:noAutofit/>
          </a:bodyPr>
          <a:lstStyle/>
          <a:p>
            <a:r>
              <a:rPr lang="tr-TR" sz="3600" dirty="0">
                <a:latin typeface="Arial" pitchFamily="34" charset="0"/>
                <a:cs typeface="Arial" pitchFamily="34" charset="0"/>
              </a:rPr>
              <a:t>Dünya Sağlık Örgütü </a:t>
            </a:r>
            <a:r>
              <a:rPr lang="tr-TR" sz="3600" dirty="0" smtClean="0">
                <a:latin typeface="Arial" pitchFamily="34" charset="0"/>
                <a:cs typeface="Arial" pitchFamily="34" charset="0"/>
              </a:rPr>
              <a:t/>
            </a:r>
            <a:br>
              <a:rPr lang="tr-TR" sz="3600" dirty="0" smtClean="0">
                <a:latin typeface="Arial" pitchFamily="34" charset="0"/>
                <a:cs typeface="Arial" pitchFamily="34" charset="0"/>
              </a:rPr>
            </a:br>
            <a:r>
              <a:rPr lang="tr-TR" sz="3600" dirty="0" smtClean="0">
                <a:latin typeface="Arial" pitchFamily="34" charset="0"/>
                <a:cs typeface="Arial" pitchFamily="34" charset="0"/>
              </a:rPr>
              <a:t>Avrupa </a:t>
            </a:r>
            <a:r>
              <a:rPr lang="tr-TR" sz="3600" dirty="0">
                <a:latin typeface="Arial" pitchFamily="34" charset="0"/>
                <a:cs typeface="Arial" pitchFamily="34" charset="0"/>
              </a:rPr>
              <a:t>Bölgesinde;</a:t>
            </a:r>
            <a:br>
              <a:rPr lang="tr-TR" sz="3600" dirty="0">
                <a:latin typeface="Arial" pitchFamily="34" charset="0"/>
                <a:cs typeface="Arial" pitchFamily="34" charset="0"/>
              </a:rPr>
            </a:br>
            <a:endParaRPr lang="tr-TR" sz="3600" dirty="0">
              <a:latin typeface="Arial" pitchFamily="34" charset="0"/>
              <a:cs typeface="Arial" pitchFamily="34" charset="0"/>
            </a:endParaRPr>
          </a:p>
        </p:txBody>
      </p:sp>
      <p:graphicFrame>
        <p:nvGraphicFramePr>
          <p:cNvPr id="4" name="3 Tablo"/>
          <p:cNvGraphicFramePr>
            <a:graphicFrameLocks noGrp="1"/>
          </p:cNvGraphicFramePr>
          <p:nvPr>
            <p:extLst>
              <p:ext uri="{D42A27DB-BD31-4B8C-83A1-F6EECF244321}">
                <p14:modId xmlns:p14="http://schemas.microsoft.com/office/powerpoint/2010/main" val="2735690632"/>
              </p:ext>
            </p:extLst>
          </p:nvPr>
        </p:nvGraphicFramePr>
        <p:xfrm>
          <a:off x="827584" y="2101611"/>
          <a:ext cx="7704856" cy="3680437"/>
        </p:xfrm>
        <a:graphic>
          <a:graphicData uri="http://schemas.openxmlformats.org/drawingml/2006/table">
            <a:tbl>
              <a:tblPr/>
              <a:tblGrid>
                <a:gridCol w="3851001"/>
                <a:gridCol w="3853855"/>
              </a:tblGrid>
              <a:tr h="791715">
                <a:tc>
                  <a:txBody>
                    <a:bodyPr/>
                    <a:lstStyle/>
                    <a:p>
                      <a:pPr marL="342900" lvl="0" indent="-342900">
                        <a:spcAft>
                          <a:spcPts val="0"/>
                        </a:spcAft>
                        <a:buFont typeface="Symbol"/>
                        <a:buChar char=""/>
                        <a:tabLst>
                          <a:tab pos="457200" algn="l"/>
                        </a:tabLst>
                      </a:pPr>
                      <a:r>
                        <a:rPr lang="tr-TR" sz="1800" b="0" dirty="0" smtClean="0">
                          <a:latin typeface="Arial" pitchFamily="34" charset="0"/>
                          <a:ea typeface="Times New Roman"/>
                          <a:cs typeface="Arial" pitchFamily="34" charset="0"/>
                        </a:rPr>
                        <a:t>53 </a:t>
                      </a:r>
                      <a:r>
                        <a:rPr lang="tr-TR" sz="1800" b="0" dirty="0">
                          <a:latin typeface="Arial" pitchFamily="34" charset="0"/>
                          <a:ea typeface="Times New Roman"/>
                          <a:cs typeface="Arial" pitchFamily="34" charset="0"/>
                        </a:rPr>
                        <a:t>ülkenin 46’ </a:t>
                      </a:r>
                      <a:r>
                        <a:rPr lang="tr-TR" sz="1800" b="0" dirty="0" err="1">
                          <a:latin typeface="Arial" pitchFamily="34" charset="0"/>
                          <a:ea typeface="Times New Roman"/>
                          <a:cs typeface="Arial" pitchFamily="34" charset="0"/>
                        </a:rPr>
                        <a:t>sında</a:t>
                      </a:r>
                      <a:r>
                        <a:rPr lang="tr-TR" sz="1800" b="0" dirty="0">
                          <a:latin typeface="Arial" pitchFamily="34" charset="0"/>
                          <a:ea typeface="Times New Roman"/>
                          <a:cs typeface="Arial" pitchFamily="34" charset="0"/>
                        </a:rPr>
                        <a:t> yetişkinlerin %50’ sinden fazlası aşırı kilolu ve </a:t>
                      </a:r>
                      <a:r>
                        <a:rPr lang="tr-TR" sz="1800" b="0" dirty="0" err="1">
                          <a:latin typeface="Arial" pitchFamily="34" charset="0"/>
                          <a:ea typeface="Times New Roman"/>
                          <a:cs typeface="Arial" pitchFamily="34" charset="0"/>
                        </a:rPr>
                        <a:t>obezdir</a:t>
                      </a:r>
                      <a:r>
                        <a:rPr lang="tr-TR" sz="1800" b="0" dirty="0">
                          <a:latin typeface="Arial" pitchFamily="34" charset="0"/>
                          <a:ea typeface="Times New Roman"/>
                          <a:cs typeface="Arial" pitchFamily="34" charset="0"/>
                        </a:rPr>
                        <a:t>.</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endParaRPr lang="tr-TR" sz="1800" b="0" dirty="0">
                        <a:latin typeface="Arial" pitchFamily="34" charset="0"/>
                        <a:ea typeface="Times New Roman"/>
                        <a:cs typeface="Arial" pitchFamily="34" charset="0"/>
                      </a:endParaRPr>
                    </a:p>
                    <a:p>
                      <a:pPr>
                        <a:spcAft>
                          <a:spcPts val="0"/>
                        </a:spcAft>
                      </a:pPr>
                      <a:endParaRPr lang="tr-TR" sz="1800" b="0" dirty="0" smtClean="0">
                        <a:latin typeface="Arial" pitchFamily="34" charset="0"/>
                        <a:ea typeface="Times New Roman"/>
                        <a:cs typeface="Arial" pitchFamily="34" charset="0"/>
                      </a:endParaRPr>
                    </a:p>
                    <a:p>
                      <a:pPr>
                        <a:spcAft>
                          <a:spcPts val="0"/>
                        </a:spcAft>
                      </a:pPr>
                      <a:endParaRPr lang="tr-TR" sz="1800" b="0" dirty="0" smtClean="0">
                        <a:latin typeface="Arial" pitchFamily="34" charset="0"/>
                        <a:ea typeface="Times New Roman"/>
                        <a:cs typeface="Arial" pitchFamily="34" charset="0"/>
                      </a:endParaRPr>
                    </a:p>
                    <a:p>
                      <a:pPr>
                        <a:spcAft>
                          <a:spcPts val="0"/>
                        </a:spcAft>
                      </a:pPr>
                      <a:r>
                        <a:rPr lang="tr-TR" sz="1800" b="0" dirty="0" smtClean="0">
                          <a:solidFill>
                            <a:srgbClr val="C00000"/>
                          </a:solidFill>
                          <a:latin typeface="Arial" pitchFamily="34" charset="0"/>
                          <a:ea typeface="Times New Roman"/>
                          <a:cs typeface="Arial" pitchFamily="34" charset="0"/>
                        </a:rPr>
                        <a:t>%</a:t>
                      </a:r>
                      <a:r>
                        <a:rPr lang="tr-TR" sz="1800" b="0" dirty="0">
                          <a:solidFill>
                            <a:srgbClr val="C00000"/>
                          </a:solidFill>
                          <a:latin typeface="Arial" pitchFamily="34" charset="0"/>
                          <a:ea typeface="Times New Roman"/>
                          <a:cs typeface="Arial" pitchFamily="34" charset="0"/>
                        </a:rPr>
                        <a:t>50’ den </a:t>
                      </a:r>
                      <a:r>
                        <a:rPr lang="tr-TR" sz="1800" b="0" dirty="0">
                          <a:latin typeface="Arial" pitchFamily="34" charset="0"/>
                          <a:ea typeface="Times New Roman"/>
                          <a:cs typeface="Arial" pitchFamily="34" charset="0"/>
                        </a:rPr>
                        <a:t>daha fazla kişi aşırı kilolu veya </a:t>
                      </a:r>
                      <a:r>
                        <a:rPr lang="tr-TR" sz="1800" b="0" dirty="0" err="1">
                          <a:latin typeface="Arial" pitchFamily="34" charset="0"/>
                          <a:ea typeface="Times New Roman"/>
                          <a:cs typeface="Arial" pitchFamily="34" charset="0"/>
                        </a:rPr>
                        <a:t>obezdir</a:t>
                      </a:r>
                      <a:r>
                        <a:rPr lang="tr-TR" sz="1800" b="0" dirty="0" smtClean="0">
                          <a:latin typeface="Arial" pitchFamily="34" charset="0"/>
                          <a:ea typeface="Times New Roman"/>
                          <a:cs typeface="Arial" pitchFamily="34" charset="0"/>
                        </a:rPr>
                        <a:t>.</a:t>
                      </a:r>
                    </a:p>
                    <a:p>
                      <a:pPr>
                        <a:spcAft>
                          <a:spcPts val="0"/>
                        </a:spcAft>
                      </a:pPr>
                      <a:endParaRPr lang="tr-TR" sz="1800" b="0" dirty="0">
                        <a:latin typeface="Arial" pitchFamily="34" charset="0"/>
                        <a:ea typeface="Times New Roman"/>
                        <a:cs typeface="Arial" pitchFamily="34" charset="0"/>
                      </a:endParaRPr>
                    </a:p>
                    <a:p>
                      <a:pPr>
                        <a:spcAft>
                          <a:spcPts val="0"/>
                        </a:spcAft>
                      </a:pPr>
                      <a:r>
                        <a:rPr lang="tr-TR" sz="1800" b="0" dirty="0">
                          <a:solidFill>
                            <a:srgbClr val="C00000"/>
                          </a:solidFill>
                          <a:latin typeface="Arial" pitchFamily="34" charset="0"/>
                          <a:ea typeface="Times New Roman"/>
                          <a:cs typeface="Arial" pitchFamily="34" charset="0"/>
                        </a:rPr>
                        <a:t>%20’ den </a:t>
                      </a:r>
                      <a:r>
                        <a:rPr lang="tr-TR" sz="1800" b="0" dirty="0">
                          <a:latin typeface="Arial" pitchFamily="34" charset="0"/>
                          <a:ea typeface="Times New Roman"/>
                          <a:cs typeface="Arial" pitchFamily="34" charset="0"/>
                        </a:rPr>
                        <a:t>daha fazla kişi </a:t>
                      </a:r>
                      <a:r>
                        <a:rPr lang="tr-TR" sz="1800" b="0" dirty="0" err="1">
                          <a:latin typeface="Arial" pitchFamily="34" charset="0"/>
                          <a:ea typeface="Times New Roman"/>
                          <a:cs typeface="Arial" pitchFamily="34" charset="0"/>
                        </a:rPr>
                        <a:t>obezdir</a:t>
                      </a:r>
                      <a:r>
                        <a:rPr lang="tr-TR" sz="1800" b="0" dirty="0">
                          <a:latin typeface="Arial" pitchFamily="34" charset="0"/>
                          <a:ea typeface="Times New Roman"/>
                          <a:cs typeface="Arial" pitchFamily="34" charset="0"/>
                        </a:rPr>
                        <a:t>.</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4654">
                <a:tc>
                  <a:txBody>
                    <a:bodyPr/>
                    <a:lstStyle/>
                    <a:p>
                      <a:pPr marL="342900" lvl="0" indent="-342900">
                        <a:spcAft>
                          <a:spcPts val="0"/>
                        </a:spcAft>
                        <a:buFont typeface="Symbol"/>
                        <a:buChar char=""/>
                        <a:tabLst>
                          <a:tab pos="457200" algn="l"/>
                        </a:tabLst>
                      </a:pPr>
                      <a:r>
                        <a:rPr lang="tr-TR" sz="1800" b="0" dirty="0">
                          <a:latin typeface="Arial" pitchFamily="34" charset="0"/>
                          <a:ea typeface="Times New Roman"/>
                          <a:cs typeface="Arial" pitchFamily="34" charset="0"/>
                        </a:rPr>
                        <a:t>6-9 yaşındaki ortalama her üç çocuktan birisi aşırı kilolu veya </a:t>
                      </a:r>
                      <a:r>
                        <a:rPr lang="tr-TR" sz="1800" b="0" dirty="0" err="1">
                          <a:latin typeface="Arial" pitchFamily="34" charset="0"/>
                          <a:ea typeface="Times New Roman"/>
                          <a:cs typeface="Arial" pitchFamily="34" charset="0"/>
                        </a:rPr>
                        <a:t>obezdir</a:t>
                      </a:r>
                      <a:r>
                        <a:rPr lang="tr-TR" sz="1800" b="0" dirty="0">
                          <a:latin typeface="Arial" pitchFamily="34" charset="0"/>
                          <a:ea typeface="Times New Roman"/>
                          <a:cs typeface="Arial" pitchFamily="34" charset="0"/>
                        </a:rPr>
                        <a:t>.</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742823">
                <a:tc>
                  <a:txBody>
                    <a:bodyPr/>
                    <a:lstStyle/>
                    <a:p>
                      <a:pPr marL="342900" lvl="0" indent="-342900">
                        <a:spcAft>
                          <a:spcPts val="0"/>
                        </a:spcAft>
                        <a:buFont typeface="Symbol"/>
                        <a:buChar char=""/>
                        <a:tabLst>
                          <a:tab pos="457200" algn="l"/>
                        </a:tabLst>
                      </a:pPr>
                      <a:r>
                        <a:rPr lang="tr-TR" sz="1800" b="0" dirty="0" smtClean="0">
                          <a:latin typeface="Arial" pitchFamily="34" charset="0"/>
                          <a:ea typeface="Times New Roman"/>
                          <a:cs typeface="Arial" pitchFamily="34" charset="0"/>
                        </a:rPr>
                        <a:t>ülkelerin </a:t>
                      </a:r>
                      <a:r>
                        <a:rPr lang="tr-TR" sz="1800" b="0" dirty="0">
                          <a:latin typeface="Arial" pitchFamily="34" charset="0"/>
                          <a:ea typeface="Times New Roman"/>
                          <a:cs typeface="Arial" pitchFamily="34" charset="0"/>
                        </a:rPr>
                        <a:t>büyük bir çoğunluğunda aşırı kiloluluk ve     </a:t>
                      </a:r>
                      <a:r>
                        <a:rPr lang="tr-TR" sz="1800" b="0" dirty="0" err="1">
                          <a:latin typeface="Arial" pitchFamily="34" charset="0"/>
                          <a:ea typeface="Times New Roman"/>
                          <a:cs typeface="Arial" pitchFamily="34" charset="0"/>
                        </a:rPr>
                        <a:t>obezite</a:t>
                      </a:r>
                      <a:r>
                        <a:rPr lang="tr-TR" sz="1800" b="0" dirty="0">
                          <a:latin typeface="Arial" pitchFamily="34" charset="0"/>
                          <a:ea typeface="Times New Roman"/>
                          <a:cs typeface="Arial" pitchFamily="34" charset="0"/>
                        </a:rPr>
                        <a:t>      özellikle toplumun fakir  ve riskli gruplarında daha fazla yaygındır.</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Calibri" pitchFamily="34" charset="0"/>
                <a:ea typeface="Times New Roman" pitchFamily="18" charset="0"/>
              </a:rPr>
              <a:t> </a:t>
            </a:r>
            <a:endParaRPr kumimoji="0" lang="tr-TR" sz="1800" b="0" i="0" u="none" strike="noStrike" cap="none" normalizeH="0" baseline="0" smtClean="0">
              <a:ln>
                <a:noFill/>
              </a:ln>
              <a:solidFill>
                <a:schemeClr val="tx1"/>
              </a:solidFill>
              <a:effectLst/>
              <a:latin typeface="Arial" pitchFamily="34" charset="0"/>
            </a:endParaRPr>
          </a:p>
        </p:txBody>
      </p:sp>
      <p:sp>
        <p:nvSpPr>
          <p:cNvPr id="5" name="4 Metin kutusu"/>
          <p:cNvSpPr txBox="1"/>
          <p:nvPr/>
        </p:nvSpPr>
        <p:spPr>
          <a:xfrm>
            <a:off x="4013621" y="6488668"/>
            <a:ext cx="4334200" cy="276999"/>
          </a:xfrm>
          <a:prstGeom prst="rect">
            <a:avLst/>
          </a:prstGeom>
          <a:noFill/>
        </p:spPr>
        <p:txBody>
          <a:bodyPr wrap="none" rtlCol="0">
            <a:spAutoFit/>
          </a:bodyPr>
          <a:lstStyle/>
          <a:p>
            <a:r>
              <a:rPr lang="tr-TR" sz="1200" dirty="0" smtClean="0">
                <a:latin typeface="Times New Roman" pitchFamily="18" charset="0"/>
                <a:cs typeface="Times New Roman" pitchFamily="18" charset="0"/>
              </a:rPr>
              <a:t>DSÖ Avrupa Bölgesi Bölgesi  Beslenme  ve BOH Durumu  2014</a:t>
            </a:r>
            <a:endParaRPr lang="tr-TR" sz="1200" dirty="0">
              <a:latin typeface="Times New Roman" pitchFamily="18" charset="0"/>
              <a:cs typeface="Times New Roman" pitchFamily="18" charset="0"/>
            </a:endParaRPr>
          </a:p>
        </p:txBody>
      </p:sp>
    </p:spTree>
    <p:extLst>
      <p:ext uri="{BB962C8B-B14F-4D97-AF65-F5344CB8AC3E}">
        <p14:creationId xmlns:p14="http://schemas.microsoft.com/office/powerpoint/2010/main" val="1594172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r>
              <a:rPr lang="tr-TR" dirty="0" smtClean="0"/>
              <a:t>TEŞEKKÜR EDERİM</a:t>
            </a:r>
          </a:p>
          <a:p>
            <a:r>
              <a:rPr lang="tr-TR" dirty="0" smtClean="0">
                <a:hlinkClick r:id="rId2"/>
              </a:rPr>
              <a:t>www.beslenme.gov.tr</a:t>
            </a:r>
            <a:endParaRPr lang="tr-TR" dirty="0" smtClean="0"/>
          </a:p>
          <a:p>
            <a:r>
              <a:rPr lang="tr-TR" dirty="0" smtClean="0">
                <a:hlinkClick r:id="rId3"/>
              </a:rPr>
              <a:t>www.fizikaktivite.gov.tr</a:t>
            </a:r>
            <a:endParaRPr lang="tr-TR"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tr-TR" sz="2000" dirty="0" smtClean="0"/>
              <a:t/>
            </a:r>
            <a:br>
              <a:rPr lang="tr-TR" sz="2000" dirty="0" smtClean="0"/>
            </a:br>
            <a:r>
              <a:rPr lang="tr-TR" sz="2000" dirty="0"/>
              <a:t/>
            </a:r>
            <a:br>
              <a:rPr lang="tr-TR" sz="2000" dirty="0"/>
            </a:br>
            <a:r>
              <a:rPr lang="tr-TR" sz="1800" b="1" dirty="0">
                <a:solidFill>
                  <a:prstClr val="black"/>
                </a:solidFill>
                <a:latin typeface="Arial" panose="020B0604020202020204" pitchFamily="34" charset="0"/>
                <a:cs typeface="Arial" panose="020B0604020202020204" pitchFamily="34" charset="0"/>
              </a:rPr>
              <a:t>BOH </a:t>
            </a:r>
            <a:r>
              <a:rPr lang="tr-TR" sz="1800" b="1" dirty="0" smtClean="0">
                <a:solidFill>
                  <a:prstClr val="black"/>
                </a:solidFill>
                <a:latin typeface="Arial" panose="020B0604020202020204" pitchFamily="34" charset="0"/>
                <a:cs typeface="Arial" panose="020B0604020202020204" pitchFamily="34" charset="0"/>
              </a:rPr>
              <a:t>Ölümlerinde </a:t>
            </a:r>
            <a:r>
              <a:rPr lang="tr-TR" sz="2000" b="1" dirty="0" smtClean="0">
                <a:latin typeface="Arial" panose="020B0604020202020204" pitchFamily="34" charset="0"/>
                <a:cs typeface="Arial" panose="020B0604020202020204" pitchFamily="34" charset="0"/>
              </a:rPr>
              <a:t>Davranışsal Risk Faktörleri</a:t>
            </a:r>
            <a:r>
              <a:rPr lang="tr-TR" sz="2000" dirty="0" smtClean="0">
                <a:latin typeface="Arial" panose="020B0604020202020204" pitchFamily="34" charset="0"/>
                <a:cs typeface="Arial" panose="020B0604020202020204" pitchFamily="34" charset="0"/>
              </a:rPr>
              <a:t> </a:t>
            </a:r>
            <a:br>
              <a:rPr lang="tr-TR" sz="2000" dirty="0" smtClean="0">
                <a:latin typeface="Arial" panose="020B0604020202020204" pitchFamily="34" charset="0"/>
                <a:cs typeface="Arial" panose="020B0604020202020204" pitchFamily="34" charset="0"/>
              </a:rPr>
            </a:br>
            <a:endParaRPr lang="tr-TR" sz="2000" dirty="0" smtClean="0">
              <a:latin typeface="Arial" panose="020B0604020202020204" pitchFamily="34" charset="0"/>
              <a:cs typeface="Arial" panose="020B0604020202020204" pitchFamily="34" charset="0"/>
            </a:endParaRPr>
          </a:p>
        </p:txBody>
      </p:sp>
      <p:sp>
        <p:nvSpPr>
          <p:cNvPr id="8195" name="Rectangle 3"/>
          <p:cNvSpPr>
            <a:spLocks noGrp="1" noChangeArrowheads="1"/>
          </p:cNvSpPr>
          <p:nvPr>
            <p:ph idx="1"/>
          </p:nvPr>
        </p:nvSpPr>
        <p:spPr/>
        <p:txBody>
          <a:bodyPr>
            <a:normAutofit fontScale="92500" lnSpcReduction="10000"/>
          </a:bodyPr>
          <a:lstStyle/>
          <a:p>
            <a:pPr eaLnBrk="1" hangingPunct="1"/>
            <a:endParaRPr lang="tr-TR" sz="2000" b="1" dirty="0" smtClean="0"/>
          </a:p>
          <a:p>
            <a:pPr eaLnBrk="1" hangingPunct="1"/>
            <a:endParaRPr lang="tr-TR" sz="2000" dirty="0" smtClean="0"/>
          </a:p>
          <a:p>
            <a:pPr eaLnBrk="1" hangingPunct="1"/>
            <a:r>
              <a:rPr lang="tr-TR" sz="2000" b="1" dirty="0" smtClean="0"/>
              <a:t>Sağlıksız beslenme </a:t>
            </a:r>
          </a:p>
          <a:p>
            <a:pPr eaLnBrk="1" hangingPunct="1"/>
            <a:endParaRPr lang="tr-TR" sz="2000" dirty="0" smtClean="0"/>
          </a:p>
          <a:p>
            <a:r>
              <a:rPr lang="tr-TR" sz="2000" b="1" dirty="0" smtClean="0"/>
              <a:t>Yetersiz Fizik Aktivite</a:t>
            </a:r>
            <a:r>
              <a:rPr lang="tr-TR" sz="2000" dirty="0" smtClean="0"/>
              <a:t>, </a:t>
            </a:r>
            <a:r>
              <a:rPr lang="tr-TR" sz="2000" b="1" dirty="0" smtClean="0"/>
              <a:t>(Hareketsizlik)</a:t>
            </a:r>
            <a:endParaRPr lang="tr-TR" sz="2000" dirty="0" smtClean="0"/>
          </a:p>
          <a:p>
            <a:endParaRPr lang="tr-TR" sz="2000" dirty="0" smtClean="0"/>
          </a:p>
          <a:p>
            <a:r>
              <a:rPr lang="tr-TR" sz="2000" dirty="0" smtClean="0"/>
              <a:t>Tütün kullanımı</a:t>
            </a:r>
          </a:p>
          <a:p>
            <a:pPr eaLnBrk="1" hangingPunct="1"/>
            <a:endParaRPr lang="tr-TR" sz="2000" b="1" dirty="0" smtClean="0"/>
          </a:p>
          <a:p>
            <a:r>
              <a:rPr lang="tr-TR" sz="2000" dirty="0" smtClean="0"/>
              <a:t>Alkolün zararlı Kullanımı</a:t>
            </a:r>
            <a:endParaRPr lang="tr-TR" sz="2000" b="1" dirty="0" smtClean="0"/>
          </a:p>
          <a:p>
            <a:pPr eaLnBrk="1" hangingPunct="1"/>
            <a:endParaRPr lang="tr-TR" sz="2000" b="1" dirty="0"/>
          </a:p>
          <a:p>
            <a:pPr eaLnBrk="1" hangingPunct="1"/>
            <a:endParaRPr lang="tr-TR" sz="2000" b="1" dirty="0" smtClean="0"/>
          </a:p>
          <a:p>
            <a:pPr eaLnBrk="1" hangingPunct="1"/>
            <a:endParaRPr lang="tr-TR" sz="2000" dirty="0" smtClean="0"/>
          </a:p>
          <a:p>
            <a:pPr eaLnBrk="1" hangingPunct="1"/>
            <a:endParaRPr lang="tr-TR" sz="2000" dirty="0"/>
          </a:p>
          <a:p>
            <a:pPr eaLnBrk="1" hangingPunct="1">
              <a:buNone/>
            </a:pPr>
            <a:r>
              <a:rPr lang="tr-TR" sz="1400" dirty="0" smtClean="0"/>
              <a:t>Kaynak:DSÖ, 2010, Bulaşıcı Olmayan Hastalıklara İlişkin Küresel Durum Raporu</a:t>
            </a:r>
            <a:endParaRPr lang="tr-TR" sz="1400" b="1" dirty="0" smtClean="0"/>
          </a:p>
        </p:txBody>
      </p:sp>
      <p:pic>
        <p:nvPicPr>
          <p:cNvPr id="8196" name="Picture 5" descr="images"/>
          <p:cNvPicPr>
            <a:picLocks noChangeAspect="1" noChangeArrowheads="1"/>
          </p:cNvPicPr>
          <p:nvPr/>
        </p:nvPicPr>
        <p:blipFill>
          <a:blip r:embed="rId3" cstate="print"/>
          <a:srcRect/>
          <a:stretch>
            <a:fillRect/>
          </a:stretch>
        </p:blipFill>
        <p:spPr bwMode="auto">
          <a:xfrm>
            <a:off x="4860032" y="1772816"/>
            <a:ext cx="3609975" cy="2589213"/>
          </a:xfrm>
          <a:prstGeom prst="rect">
            <a:avLst/>
          </a:prstGeom>
          <a:noFill/>
          <a:ln w="9525">
            <a:noFill/>
            <a:miter lim="800000"/>
            <a:headEnd/>
            <a:tailEnd/>
          </a:ln>
        </p:spPr>
      </p:pic>
    </p:spTree>
    <p:extLst>
      <p:ext uri="{BB962C8B-B14F-4D97-AF65-F5344CB8AC3E}">
        <p14:creationId xmlns:p14="http://schemas.microsoft.com/office/powerpoint/2010/main" val="32249177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8760"/>
            <a:ext cx="9144000" cy="5328592"/>
          </a:xfrm>
          <a:prstGeom prst="rect">
            <a:avLst/>
          </a:prstGeom>
        </p:spPr>
      </p:pic>
      <p:sp>
        <p:nvSpPr>
          <p:cNvPr id="5" name="4 Metin kutusu"/>
          <p:cNvSpPr txBox="1"/>
          <p:nvPr/>
        </p:nvSpPr>
        <p:spPr>
          <a:xfrm>
            <a:off x="755576" y="260648"/>
            <a:ext cx="8340809" cy="923330"/>
          </a:xfrm>
          <a:prstGeom prst="rect">
            <a:avLst/>
          </a:prstGeom>
          <a:noFill/>
        </p:spPr>
        <p:txBody>
          <a:bodyPr wrap="none" rtlCol="0">
            <a:spAutoFit/>
          </a:bodyPr>
          <a:lstStyle/>
          <a:p>
            <a:r>
              <a:rPr lang="tr-TR" dirty="0" smtClean="0">
                <a:latin typeface="Arial" pitchFamily="34" charset="0"/>
                <a:cs typeface="Arial" pitchFamily="34" charset="0"/>
              </a:rPr>
              <a:t>66. Dünya Sağlık Asamblesinde kabul edilen küresel gönüllü hedefler  arasında </a:t>
            </a:r>
          </a:p>
          <a:p>
            <a:r>
              <a:rPr lang="tr-TR" dirty="0" smtClean="0">
                <a:latin typeface="Arial" pitchFamily="34" charset="0"/>
                <a:cs typeface="Arial" pitchFamily="34" charset="0"/>
              </a:rPr>
              <a:t>2025 yılına kadar Bulaşıcı Olmayan Hastalıklardan kaynaklanan erken ölümleri </a:t>
            </a:r>
          </a:p>
          <a:p>
            <a:r>
              <a:rPr lang="tr-TR" dirty="0" smtClean="0">
                <a:latin typeface="Arial" pitchFamily="34" charset="0"/>
                <a:cs typeface="Arial" pitchFamily="34" charset="0"/>
              </a:rPr>
              <a:t>%25 oranında azaltmak vardır. </a:t>
            </a:r>
            <a:endParaRPr lang="tr-TR" dirty="0">
              <a:latin typeface="Arial" pitchFamily="34" charset="0"/>
              <a:cs typeface="Arial" pitchFamily="34" charset="0"/>
            </a:endParaRPr>
          </a:p>
        </p:txBody>
      </p:sp>
    </p:spTree>
    <p:extLst>
      <p:ext uri="{BB962C8B-B14F-4D97-AF65-F5344CB8AC3E}">
        <p14:creationId xmlns:p14="http://schemas.microsoft.com/office/powerpoint/2010/main" val="288491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latin typeface="Arial" pitchFamily="34" charset="0"/>
                <a:cs typeface="Arial" pitchFamily="34" charset="0"/>
              </a:rPr>
              <a:t>Avrupa Gıda ve Beslenme Eylem Planı 2015-2020</a:t>
            </a:r>
            <a:br>
              <a:rPr lang="tr-TR" sz="2400" b="1" dirty="0" smtClean="0">
                <a:latin typeface="Arial" pitchFamily="34" charset="0"/>
                <a:cs typeface="Arial" pitchFamily="34" charset="0"/>
              </a:rPr>
            </a:br>
            <a:endParaRPr lang="tr-TR" sz="2400" b="1" dirty="0">
              <a:latin typeface="Arial" pitchFamily="34" charset="0"/>
              <a:cs typeface="Arial" pitchFamily="34" charset="0"/>
            </a:endParaRPr>
          </a:p>
        </p:txBody>
      </p:sp>
      <p:sp>
        <p:nvSpPr>
          <p:cNvPr id="3" name="2 İçerik Yer Tutucusu"/>
          <p:cNvSpPr>
            <a:spLocks noGrp="1"/>
          </p:cNvSpPr>
          <p:nvPr>
            <p:ph idx="1"/>
          </p:nvPr>
        </p:nvSpPr>
        <p:spPr>
          <a:xfrm>
            <a:off x="611560" y="1484784"/>
            <a:ext cx="4248472" cy="3773016"/>
          </a:xfrm>
        </p:spPr>
        <p:txBody>
          <a:bodyPr>
            <a:normAutofit fontScale="77500" lnSpcReduction="20000"/>
          </a:bodyPr>
          <a:lstStyle/>
          <a:p>
            <a:r>
              <a:rPr lang="tr-TR" sz="2400" dirty="0" smtClean="0">
                <a:latin typeface="Arial" pitchFamily="34" charset="0"/>
                <a:cs typeface="Arial" pitchFamily="34" charset="0"/>
              </a:rPr>
              <a:t>Sağlıklı beslenme ve içecek  çevreleri oluşturmak</a:t>
            </a:r>
          </a:p>
          <a:p>
            <a:r>
              <a:rPr lang="tr-TR" sz="2400" dirty="0" smtClean="0">
                <a:latin typeface="Arial" pitchFamily="34" charset="0"/>
                <a:cs typeface="Arial" pitchFamily="34" charset="0"/>
              </a:rPr>
              <a:t>Korunmasız gruplar için yaşam boyunca sağlıklı beslenmenin kazanımlarını teşvik etmek</a:t>
            </a:r>
          </a:p>
          <a:p>
            <a:r>
              <a:rPr lang="tr-TR" sz="2400" dirty="0" smtClean="0">
                <a:latin typeface="Arial" pitchFamily="34" charset="0"/>
                <a:cs typeface="Arial" pitchFamily="34" charset="0"/>
              </a:rPr>
              <a:t>Sağlık sistemlerini sağlıklı beslenmeyi destekleyecek şekilde yeniden güçlendirmek</a:t>
            </a:r>
          </a:p>
          <a:p>
            <a:r>
              <a:rPr lang="tr-TR" sz="2400" dirty="0" err="1" smtClean="0">
                <a:latin typeface="Arial" pitchFamily="34" charset="0"/>
                <a:cs typeface="Arial" pitchFamily="34" charset="0"/>
              </a:rPr>
              <a:t>Sürveyans</a:t>
            </a:r>
            <a:r>
              <a:rPr lang="tr-TR" sz="2400" dirty="0" smtClean="0">
                <a:latin typeface="Arial" pitchFamily="34" charset="0"/>
                <a:cs typeface="Arial" pitchFamily="34" charset="0"/>
              </a:rPr>
              <a:t>, izleme, değerlendirme ve araştırmaları desteklemek ve</a:t>
            </a:r>
          </a:p>
          <a:p>
            <a:r>
              <a:rPr lang="tr-TR" sz="2400" dirty="0" smtClean="0">
                <a:latin typeface="Arial" pitchFamily="34" charset="0"/>
                <a:cs typeface="Arial" pitchFamily="34" charset="0"/>
              </a:rPr>
              <a:t>Tüm sağlık politikaları yaklaşımı için için yönetişim ve </a:t>
            </a:r>
            <a:r>
              <a:rPr lang="tr-TR" sz="2400" dirty="0" err="1" smtClean="0">
                <a:latin typeface="Arial" pitchFamily="34" charset="0"/>
                <a:cs typeface="Arial" pitchFamily="34" charset="0"/>
              </a:rPr>
              <a:t>sektörlerarası</a:t>
            </a:r>
            <a:r>
              <a:rPr lang="tr-TR" sz="2400" dirty="0" smtClean="0">
                <a:latin typeface="Arial" pitchFamily="34" charset="0"/>
                <a:cs typeface="Arial" pitchFamily="34" charset="0"/>
              </a:rPr>
              <a:t> işbirliklerini güçlendirmek</a:t>
            </a:r>
          </a:p>
          <a:p>
            <a:endParaRPr lang="tr-TR" sz="2400" dirty="0" smtClean="0">
              <a:latin typeface="Arial" pitchFamily="34" charset="0"/>
              <a:cs typeface="Arial" pitchFamily="34" charset="0"/>
            </a:endParaRPr>
          </a:p>
          <a:p>
            <a:endParaRPr lang="tr-TR" sz="20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148064" y="1052736"/>
            <a:ext cx="3528392" cy="4559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b="1" dirty="0" smtClean="0">
                <a:cs typeface="Times New Roman" pitchFamily="18" charset="0"/>
              </a:rPr>
              <a:t>TÜRKİYE’ DE OBEZİTE, DİYABET SIKLIĞI VE </a:t>
            </a:r>
            <a:br>
              <a:rPr lang="tr-TR" sz="3600" b="1" dirty="0" smtClean="0">
                <a:cs typeface="Times New Roman" pitchFamily="18" charset="0"/>
              </a:rPr>
            </a:br>
            <a:r>
              <a:rPr lang="tr-TR" sz="3600" b="1" dirty="0" smtClean="0">
                <a:cs typeface="Times New Roman" pitchFamily="18" charset="0"/>
              </a:rPr>
              <a:t>TUZ KULLANIM DURUMU</a:t>
            </a:r>
            <a:endParaRPr lang="tr-TR" sz="3600" dirty="0"/>
          </a:p>
        </p:txBody>
      </p:sp>
      <p:sp>
        <p:nvSpPr>
          <p:cNvPr id="3" name="Content Placeholder 2"/>
          <p:cNvSpPr>
            <a:spLocks noGrp="1"/>
          </p:cNvSpPr>
          <p:nvPr>
            <p:ph idx="1"/>
          </p:nvPr>
        </p:nvSpPr>
        <p:spPr/>
        <p:txBody>
          <a:bodyPr/>
          <a:lstStyle/>
          <a:p>
            <a:r>
              <a:rPr lang="tr-TR" b="1" dirty="0" smtClean="0"/>
              <a:t>Yetişkinlerde %65 obez veya fazla kilolu</a:t>
            </a:r>
            <a:r>
              <a:rPr lang="tr-TR" dirty="0" smtClean="0"/>
              <a:t> (%30 +%35)</a:t>
            </a:r>
            <a:r>
              <a:rPr lang="tr-TR" sz="2400" dirty="0" smtClean="0"/>
              <a:t>Türkiye Beslenme ve Sağlık Araştırması (TBSA), 2010</a:t>
            </a:r>
          </a:p>
          <a:p>
            <a:r>
              <a:rPr lang="tr-TR" sz="2400" b="1" dirty="0" smtClean="0"/>
              <a:t>7-8 yaş çocuklardan her  4-5 çocuktan birisi  (%22.5); obez veya fazla kilolu  (%8.3 obez %14.2 fazla kilolu) )</a:t>
            </a:r>
          </a:p>
          <a:p>
            <a:r>
              <a:rPr lang="tr-TR" sz="2400" i="1" dirty="0" smtClean="0"/>
              <a:t>Türkiye Çocukluk Çağı Obezite Araştırması(COSI-TUR) 2013</a:t>
            </a:r>
            <a:endParaRPr lang="tr-TR" sz="2400" dirty="0" smtClean="0"/>
          </a:p>
          <a:p>
            <a:r>
              <a:rPr lang="tr-TR" dirty="0" smtClean="0"/>
              <a:t>20  yaş üstü diyabet sıklığı </a:t>
            </a:r>
            <a:r>
              <a:rPr lang="tr-TR" b="1" dirty="0" smtClean="0"/>
              <a:t>% 12</a:t>
            </a:r>
            <a:r>
              <a:rPr lang="tr-TR" dirty="0" smtClean="0"/>
              <a:t> </a:t>
            </a:r>
            <a:r>
              <a:rPr lang="tr-TR" sz="2400" dirty="0" smtClean="0"/>
              <a:t>Kr Hastalıklar Çalışması 2011, </a:t>
            </a:r>
            <a:endParaRPr lang="tr-TR" sz="2400" b="1" dirty="0" smtClean="0"/>
          </a:p>
          <a:p>
            <a:pPr marL="342900" lvl="1" indent="-342900">
              <a:buFont typeface="Arial" pitchFamily="34" charset="0"/>
              <a:buChar char="•"/>
            </a:pPr>
            <a:r>
              <a:rPr lang="tr-TR" dirty="0" smtClean="0"/>
              <a:t>Kişi başı tüketilen tuz miktarı, </a:t>
            </a:r>
            <a:r>
              <a:rPr lang="tr-TR" b="1" dirty="0" smtClean="0"/>
              <a:t>15g/gün 2012</a:t>
            </a:r>
          </a:p>
          <a:p>
            <a:pPr marL="342900" lvl="1" indent="-342900">
              <a:buFont typeface="Arial" pitchFamily="34" charset="0"/>
              <a:buChar char="•"/>
            </a:pPr>
            <a:endParaRPr lang="tr-TR" b="1" dirty="0" smtClean="0"/>
          </a:p>
          <a:p>
            <a:pPr marL="342900" lvl="1" indent="-342900">
              <a:buFont typeface="Arial" pitchFamily="34" charset="0"/>
              <a:buChar char="•"/>
            </a:pPr>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dirty="0"/>
          </a:p>
        </p:txBody>
      </p:sp>
    </p:spTree>
    <p:extLst>
      <p:ext uri="{BB962C8B-B14F-4D97-AF65-F5344CB8AC3E}">
        <p14:creationId xmlns:p14="http://schemas.microsoft.com/office/powerpoint/2010/main" val="97101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188526044"/>
              </p:ext>
            </p:extLst>
          </p:nvPr>
        </p:nvGraphicFramePr>
        <p:xfrm>
          <a:off x="1619672" y="1552013"/>
          <a:ext cx="6840760" cy="431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p:cNvSpPr txBox="1"/>
          <p:nvPr/>
        </p:nvSpPr>
        <p:spPr>
          <a:xfrm>
            <a:off x="1475656" y="6004468"/>
            <a:ext cx="3456384" cy="461665"/>
          </a:xfrm>
          <a:prstGeom prst="rect">
            <a:avLst/>
          </a:prstGeom>
          <a:noFill/>
        </p:spPr>
        <p:txBody>
          <a:bodyPr wrap="square" rtlCol="0">
            <a:spAutoFit/>
          </a:bodyPr>
          <a:lstStyle/>
          <a:p>
            <a:r>
              <a:rPr lang="tr-TR" sz="1200" dirty="0" smtClean="0"/>
              <a:t>*1998 yılı verisi TURDEP I araştırma sonucudur.%22</a:t>
            </a:r>
          </a:p>
          <a:p>
            <a:r>
              <a:rPr lang="tr-TR" sz="1200" dirty="0" smtClean="0"/>
              <a:t>*2010 yılı verisi TBSA araştırma sonucudur. %30</a:t>
            </a:r>
            <a:endParaRPr lang="tr-TR" sz="1200" dirty="0"/>
          </a:p>
        </p:txBody>
      </p:sp>
      <p:sp>
        <p:nvSpPr>
          <p:cNvPr id="6" name="Title 1"/>
          <p:cNvSpPr txBox="1">
            <a:spLocks/>
          </p:cNvSpPr>
          <p:nvPr/>
        </p:nvSpPr>
        <p:spPr>
          <a:xfrm>
            <a:off x="1187624" y="324752"/>
            <a:ext cx="7010400" cy="6875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b="1" dirty="0">
              <a:solidFill>
                <a:srgbClr val="CF142B"/>
              </a:solidFill>
              <a:latin typeface="Arial"/>
              <a:cs typeface="Arial"/>
            </a:endParaRPr>
          </a:p>
        </p:txBody>
      </p:sp>
      <p:sp>
        <p:nvSpPr>
          <p:cNvPr id="7" name="Rectangle 6"/>
          <p:cNvSpPr/>
          <p:nvPr/>
        </p:nvSpPr>
        <p:spPr>
          <a:xfrm>
            <a:off x="1187624" y="974478"/>
            <a:ext cx="7056784" cy="401131"/>
          </a:xfrm>
          <a:prstGeom prst="rect">
            <a:avLst/>
          </a:prstGeom>
        </p:spPr>
        <p:txBody>
          <a:bodyPr wrap="square">
            <a:spAutoFit/>
          </a:bodyPr>
          <a:lstStyle/>
          <a:p>
            <a:r>
              <a:rPr lang="tr-TR" sz="2000" dirty="0" smtClean="0">
                <a:solidFill>
                  <a:srgbClr val="260859"/>
                </a:solidFill>
                <a:latin typeface="Arial"/>
                <a:cs typeface="Arial"/>
              </a:rPr>
              <a:t>Türkiye’de Erişkinlerde </a:t>
            </a:r>
            <a:r>
              <a:rPr lang="tr-TR" sz="2000" dirty="0" err="1" smtClean="0">
                <a:solidFill>
                  <a:srgbClr val="260859"/>
                </a:solidFill>
                <a:latin typeface="Arial"/>
                <a:cs typeface="Arial"/>
              </a:rPr>
              <a:t>Obezitenin</a:t>
            </a:r>
            <a:r>
              <a:rPr lang="tr-TR" sz="2000" dirty="0" smtClean="0">
                <a:solidFill>
                  <a:srgbClr val="260859"/>
                </a:solidFill>
                <a:latin typeface="Arial"/>
                <a:cs typeface="Arial"/>
              </a:rPr>
              <a:t> Değişimi</a:t>
            </a:r>
            <a:endParaRPr lang="tr-TR" sz="2000" dirty="0">
              <a:solidFill>
                <a:srgbClr val="260859"/>
              </a:solidFill>
              <a:latin typeface="Arial"/>
              <a:cs typeface="Arial"/>
            </a:endParaRPr>
          </a:p>
        </p:txBody>
      </p:sp>
    </p:spTree>
    <p:extLst>
      <p:ext uri="{BB962C8B-B14F-4D97-AF65-F5344CB8AC3E}">
        <p14:creationId xmlns:p14="http://schemas.microsoft.com/office/powerpoint/2010/main" val="187272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7-8 Yaş Çocuklarda Şişmanlık ve </a:t>
            </a:r>
            <a:r>
              <a:rPr lang="tr-TR" dirty="0"/>
              <a:t>F</a:t>
            </a:r>
            <a:r>
              <a:rPr lang="tr-TR" dirty="0" smtClean="0"/>
              <a:t>azla Kiloluluk </a:t>
            </a:r>
            <a:r>
              <a:rPr lang="tr-TR" dirty="0" err="1" smtClean="0"/>
              <a:t>Prevalansı</a:t>
            </a:r>
            <a:r>
              <a:rPr lang="tr-TR" dirty="0" smtClean="0"/>
              <a:t>*</a:t>
            </a:r>
            <a:endParaRPr lang="tr-TR" dirty="0"/>
          </a:p>
        </p:txBody>
      </p:sp>
      <p:sp>
        <p:nvSpPr>
          <p:cNvPr id="3" name="Content Placeholder 2"/>
          <p:cNvSpPr>
            <a:spLocks noGrp="1"/>
          </p:cNvSpPr>
          <p:nvPr>
            <p:ph idx="1"/>
          </p:nvPr>
        </p:nvSpPr>
        <p:spPr/>
        <p:txBody>
          <a:bodyPr/>
          <a:lstStyle/>
          <a:p>
            <a:pPr>
              <a:buNone/>
            </a:pPr>
            <a:r>
              <a:rPr lang="tr-TR" dirty="0" smtClean="0"/>
              <a:t>			Fazla kilolu + Şişman</a:t>
            </a:r>
          </a:p>
          <a:p>
            <a:r>
              <a:rPr lang="tr-TR" dirty="0" smtClean="0"/>
              <a:t>7 yaş           14.5%    +     8.6 %= 23.1%</a:t>
            </a:r>
          </a:p>
          <a:p>
            <a:r>
              <a:rPr lang="tr-TR" dirty="0" smtClean="0"/>
              <a:t>8 yaş            13.9 %    +      8.0 %= 21.9%</a:t>
            </a:r>
          </a:p>
          <a:p>
            <a:r>
              <a:rPr lang="tr-TR" dirty="0" smtClean="0"/>
              <a:t>7-8  yaş         14.2% +      8.3% = 22.5%</a:t>
            </a:r>
          </a:p>
          <a:p>
            <a:endParaRPr lang="tr-TR" dirty="0"/>
          </a:p>
          <a:p>
            <a:pPr marL="0" indent="0">
              <a:buNone/>
            </a:pPr>
            <a:r>
              <a:rPr lang="tr-TR" sz="1800" i="1" dirty="0" smtClean="0"/>
              <a:t>*</a:t>
            </a:r>
            <a:endParaRPr lang="tr-TR" sz="1800" i="1" dirty="0"/>
          </a:p>
        </p:txBody>
      </p:sp>
      <p:sp>
        <p:nvSpPr>
          <p:cNvPr id="4" name="Right Arrow 3"/>
          <p:cNvSpPr/>
          <p:nvPr/>
        </p:nvSpPr>
        <p:spPr>
          <a:xfrm>
            <a:off x="1905000" y="2286000"/>
            <a:ext cx="67360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ight Arrow 4"/>
          <p:cNvSpPr/>
          <p:nvPr/>
        </p:nvSpPr>
        <p:spPr>
          <a:xfrm>
            <a:off x="1981200" y="2895600"/>
            <a:ext cx="67360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ight Arrow 5"/>
          <p:cNvSpPr/>
          <p:nvPr/>
        </p:nvSpPr>
        <p:spPr>
          <a:xfrm>
            <a:off x="2286000" y="3429000"/>
            <a:ext cx="67360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56765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1587</Words>
  <Application>Microsoft Office PowerPoint</Application>
  <PresentationFormat>Ekran Gösterisi (4:3)</PresentationFormat>
  <Paragraphs>228</Paragraphs>
  <Slides>30</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Calibri</vt:lpstr>
      <vt:lpstr>Georgia</vt:lpstr>
      <vt:lpstr>Symbol</vt:lpstr>
      <vt:lpstr>Times New Roman</vt:lpstr>
      <vt:lpstr>Ofis Teması</vt:lpstr>
      <vt:lpstr>BUĞDAY, EKMEK VE SAĞLIK </vt:lpstr>
      <vt:lpstr>  «Sonuçtan Nedene» Bulaşıcı Olmayan Hastalıklar (BOH): Kardiyovasküler hastalıklar,  diyabet, kanser ve kronik solunum yolu hastalıkları; </vt:lpstr>
      <vt:lpstr>Dünya Sağlık Örgütü  Avrupa Bölgesinde; </vt:lpstr>
      <vt:lpstr>  BOH Ölümlerinde Davranışsal Risk Faktörleri  </vt:lpstr>
      <vt:lpstr>PowerPoint Sunusu</vt:lpstr>
      <vt:lpstr>Avrupa Gıda ve Beslenme Eylem Planı 2015-2020 </vt:lpstr>
      <vt:lpstr>TÜRKİYE’ DE OBEZİTE, DİYABET SIKLIĞI VE  TUZ KULLANIM DURUMU</vt:lpstr>
      <vt:lpstr>PowerPoint Sunusu</vt:lpstr>
      <vt:lpstr>7-8 Yaş Çocuklarda Şişmanlık ve Fazla Kiloluluk Prevalansı*</vt:lpstr>
      <vt:lpstr>Ülkemizde Ölümlerin Hastalık Gruplarına Göre Dağılımı </vt:lpstr>
      <vt:lpstr>Hastalık Yükü 2013</vt:lpstr>
      <vt:lpstr>ÇÖZÜM</vt:lpstr>
      <vt:lpstr>PowerPoint Sunusu</vt:lpstr>
      <vt:lpstr>PowerPoint Sunusu</vt:lpstr>
      <vt:lpstr>DSÖ optimal beslenme : </vt:lpstr>
      <vt:lpstr>PowerPoint Sunusu</vt:lpstr>
      <vt:lpstr>TBSA 2010 Besin tüketimi</vt:lpstr>
      <vt:lpstr> Türkiye’de  temel  gıda  maddelerinin  tüketimi    1974    1984       2010</vt:lpstr>
      <vt:lpstr>Tahıllar ülkemizde toplumun temel besin grubudur </vt:lpstr>
      <vt:lpstr>PowerPoint Sunusu</vt:lpstr>
      <vt:lpstr>Tam tahıl unu ve ürünlerinin yararları</vt:lpstr>
      <vt:lpstr>ÖNERİLER</vt:lpstr>
      <vt:lpstr>Tam buğday ekmeği ve ekmekle ilgili çalışmalarımız</vt:lpstr>
      <vt:lpstr>GLISEMIK INDEKS</vt:lpstr>
      <vt:lpstr>PowerPoint Sunusu</vt:lpstr>
      <vt:lpstr>PowerPoint Sunusu</vt:lpstr>
      <vt:lpstr>PowerPoint Sunusu</vt:lpstr>
      <vt:lpstr>İşbirliği alanları</vt:lpstr>
      <vt:lpstr>TÜM POLİTİKALARDA SAĞLIK</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BUĞDAY, EKMEK VE SAĞLIK</dc:title>
  <dc:creator>Thsk</dc:creator>
  <cp:lastModifiedBy>Redline</cp:lastModifiedBy>
  <cp:revision>74</cp:revision>
  <dcterms:created xsi:type="dcterms:W3CDTF">2015-02-02T09:18:02Z</dcterms:created>
  <dcterms:modified xsi:type="dcterms:W3CDTF">2015-03-06T09:11:03Z</dcterms:modified>
</cp:coreProperties>
</file>